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8"/>
  </p:notesMasterIdLst>
  <p:sldIdLst>
    <p:sldId id="318" r:id="rId2"/>
    <p:sldId id="314" r:id="rId3"/>
    <p:sldId id="313" r:id="rId4"/>
    <p:sldId id="315" r:id="rId5"/>
    <p:sldId id="316" r:id="rId6"/>
    <p:sldId id="317" r:id="rId7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9"/>
      <p:bold r:id="rId10"/>
      <p:italic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2" autoAdjust="0"/>
    <p:restoredTop sz="86684" autoAdjust="0"/>
  </p:normalViewPr>
  <p:slideViewPr>
    <p:cSldViewPr>
      <p:cViewPr varScale="1">
        <p:scale>
          <a:sx n="62" d="100"/>
          <a:sy n="62" d="100"/>
        </p:scale>
        <p:origin x="6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5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06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50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806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77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4705306" y="6139190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868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D0B1FB-914D-469D-A9D6-A7BEC8B38CD0}"/>
              </a:ext>
            </a:extLst>
          </p:cNvPr>
          <p:cNvGrpSpPr/>
          <p:nvPr/>
        </p:nvGrpSpPr>
        <p:grpSpPr>
          <a:xfrm>
            <a:off x="347147" y="4419600"/>
            <a:ext cx="2024184" cy="307777"/>
            <a:chOff x="306313" y="3758385"/>
            <a:chExt cx="2024184" cy="3077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C2615B-1076-4AC3-80BB-54C621EE3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313" y="3814565"/>
              <a:ext cx="281066" cy="2286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ED1337-9369-40A2-AD91-6E1F742E3508}"/>
                </a:ext>
              </a:extLst>
            </p:cNvPr>
            <p:cNvSpPr txBox="1"/>
            <p:nvPr/>
          </p:nvSpPr>
          <p:spPr>
            <a:xfrm>
              <a:off x="613591" y="3758385"/>
              <a:ext cx="17169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400" dirty="0">
                  <a:solidFill>
                    <a:schemeClr val="bg2"/>
                  </a:solidFill>
                  <a:latin typeface="Lato" panose="020F0502020204030203" pitchFamily="34" charset="0"/>
                  <a:cs typeface="Times New Roman" pitchFamily="18" charset="0"/>
                </a:rPr>
                <a:t>@archaeology_aia</a:t>
              </a:r>
              <a:endParaRPr lang="en-US" sz="1400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A311DD-A8B2-4365-BF10-D6E1501361C1}"/>
              </a:ext>
            </a:extLst>
          </p:cNvPr>
          <p:cNvGrpSpPr/>
          <p:nvPr/>
        </p:nvGrpSpPr>
        <p:grpSpPr>
          <a:xfrm>
            <a:off x="350520" y="4785955"/>
            <a:ext cx="2545080" cy="307777"/>
            <a:chOff x="309686" y="4179094"/>
            <a:chExt cx="2545080" cy="30777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83C1456-9188-4AC5-BD97-F77109B10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686" y="4186003"/>
              <a:ext cx="274320" cy="27432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3CC33C-3F6D-4D69-8B55-7D5AD4944535}"/>
                </a:ext>
              </a:extLst>
            </p:cNvPr>
            <p:cNvSpPr txBox="1"/>
            <p:nvPr/>
          </p:nvSpPr>
          <p:spPr>
            <a:xfrm>
              <a:off x="615438" y="4179094"/>
              <a:ext cx="22393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400" dirty="0">
                  <a:solidFill>
                    <a:schemeClr val="bg2"/>
                  </a:solidFill>
                  <a:latin typeface="Lato" panose="020F0502020204030203" pitchFamily="34" charset="0"/>
                  <a:cs typeface="Times New Roman" pitchFamily="18" charset="0"/>
                </a:rPr>
                <a:t>@Archaeological.Institute</a:t>
              </a:r>
              <a:endParaRPr lang="en-US" sz="1400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993E391D-97AA-4B97-AAA2-4144B650BE12}"/>
              </a:ext>
            </a:extLst>
          </p:cNvPr>
          <p:cNvGrpSpPr/>
          <p:nvPr/>
        </p:nvGrpSpPr>
        <p:grpSpPr>
          <a:xfrm>
            <a:off x="320935" y="5489377"/>
            <a:ext cx="2050395" cy="318373"/>
            <a:chOff x="280101" y="5061347"/>
            <a:chExt cx="2050395" cy="318373"/>
          </a:xfrm>
        </p:grpSpPr>
        <p:pic>
          <p:nvPicPr>
            <p:cNvPr id="1028" name="Picture 4" descr="Image result for youtube logo">
              <a:extLst>
                <a:ext uri="{FF2B5EF4-FFF2-40B4-BE49-F238E27FC236}">
                  <a16:creationId xmlns:a16="http://schemas.microsoft.com/office/drawing/2014/main" id="{EFD6E9AD-2CD0-413B-B1CB-5ED9B31EC9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390" t="31155" r="35564" b="24974"/>
            <a:stretch/>
          </p:blipFill>
          <p:spPr bwMode="auto">
            <a:xfrm>
              <a:off x="280101" y="5105400"/>
              <a:ext cx="33349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B8FFCB-AE48-4AF5-B833-7F76C0EDB730}"/>
                </a:ext>
              </a:extLst>
            </p:cNvPr>
            <p:cNvSpPr txBox="1"/>
            <p:nvPr/>
          </p:nvSpPr>
          <p:spPr>
            <a:xfrm>
              <a:off x="685800" y="5061347"/>
              <a:ext cx="16446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400" dirty="0" err="1">
                  <a:solidFill>
                    <a:schemeClr val="bg2"/>
                  </a:solidFill>
                  <a:latin typeface="Lato" panose="020F0502020204030203" pitchFamily="34" charset="0"/>
                  <a:cs typeface="Times New Roman" pitchFamily="18" charset="0"/>
                </a:rPr>
                <a:t>ArchaeologyTV</a:t>
              </a:r>
              <a:endParaRPr lang="en-US" sz="1400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AD9BB83B-80B4-4786-9119-7421BB999B33}"/>
              </a:ext>
            </a:extLst>
          </p:cNvPr>
          <p:cNvGrpSpPr/>
          <p:nvPr/>
        </p:nvGrpSpPr>
        <p:grpSpPr>
          <a:xfrm>
            <a:off x="304800" y="5108377"/>
            <a:ext cx="2066530" cy="365760"/>
            <a:chOff x="263966" y="4607366"/>
            <a:chExt cx="2066530" cy="36576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3FB7DA6-5737-445A-B021-17D6A1FB7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3966" y="4607366"/>
              <a:ext cx="365760" cy="36576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4502D0-2EA7-4508-A9C5-27EEDCF65FB0}"/>
                </a:ext>
              </a:extLst>
            </p:cNvPr>
            <p:cNvSpPr txBox="1"/>
            <p:nvPr/>
          </p:nvSpPr>
          <p:spPr>
            <a:xfrm>
              <a:off x="648775" y="4645223"/>
              <a:ext cx="16817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1400" dirty="0">
                  <a:solidFill>
                    <a:schemeClr val="bg2"/>
                  </a:solidFill>
                  <a:latin typeface="Lato" panose="020F0502020204030203" pitchFamily="34" charset="0"/>
                  <a:cs typeface="Times New Roman" pitchFamily="18" charset="0"/>
                </a:rPr>
                <a:t>@archaeology_aia</a:t>
              </a:r>
              <a:endParaRPr lang="en-US" sz="1400" dirty="0">
                <a:latin typeface="Lato" panose="020F0502020204030203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2111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cap="all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National Lecture Program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4705306" y="6139190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FC0C5083-C07C-4485-AFFE-F1D94DBFC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3257"/>
            <a:ext cx="792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Lato" panose="020F0502020204030203" pitchFamily="34" charset="0"/>
                <a:cs typeface="Times New Roman" pitchFamily="18" charset="0"/>
              </a:rPr>
              <a:t>We make archaeology happen</a:t>
            </a:r>
          </a:p>
        </p:txBody>
      </p:sp>
      <p:sp>
        <p:nvSpPr>
          <p:cNvPr id="33" name="Text Box 3">
            <a:extLst>
              <a:ext uri="{FF2B5EF4-FFF2-40B4-BE49-F238E27FC236}">
                <a16:creationId xmlns:a16="http://schemas.microsoft.com/office/drawing/2014/main" id="{89624395-C6A1-48AD-88ED-1F6E4316A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77669"/>
            <a:ext cx="89904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and we have since 1879</a:t>
            </a:r>
          </a:p>
        </p:txBody>
      </p:sp>
      <p:pic>
        <p:nvPicPr>
          <p:cNvPr id="34" name="Picture 13">
            <a:extLst>
              <a:ext uri="{FF2B5EF4-FFF2-40B4-BE49-F238E27FC236}">
                <a16:creationId xmlns:a16="http://schemas.microsoft.com/office/drawing/2014/main" id="{DAF1D168-9F85-47E5-840A-90D93AB29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591" y="2971800"/>
            <a:ext cx="3227294" cy="2438400"/>
          </a:xfrm>
          <a:prstGeom prst="rect">
            <a:avLst/>
          </a:prstGeom>
          <a:noFill/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5">
            <a:extLst>
              <a:ext uri="{FF2B5EF4-FFF2-40B4-BE49-F238E27FC236}">
                <a16:creationId xmlns:a16="http://schemas.microsoft.com/office/drawing/2014/main" id="{BC1FF75B-2D93-429C-A733-E07BDA9E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268" y="3066127"/>
            <a:ext cx="282858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Our </a:t>
            </a:r>
            <a:r>
              <a:rPr lang="en-US" altLang="en-US" sz="20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programs</a:t>
            </a: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 and </a:t>
            </a:r>
            <a:r>
              <a:rPr lang="en-US" altLang="en-US" sz="20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publications</a:t>
            </a: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 keep you up-to-date with archaeological discoveries and research from around the world.</a:t>
            </a: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CDF551AF-5B03-4013-9145-277032E78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87231"/>
            <a:ext cx="25056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We</a:t>
            </a:r>
            <a:r>
              <a:rPr lang="en-US" altLang="en-US" sz="20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 support: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Archaeologists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Educators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Excavations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Publications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Research</a:t>
            </a:r>
          </a:p>
          <a:p>
            <a:pPr marL="342900" indent="-3429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Site Preservation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1C3ED1E-FE55-49F0-B8A3-470A7EFF846E}"/>
              </a:ext>
            </a:extLst>
          </p:cNvPr>
          <p:cNvCxnSpPr/>
          <p:nvPr/>
        </p:nvCxnSpPr>
        <p:spPr bwMode="auto">
          <a:xfrm>
            <a:off x="6172200" y="3063121"/>
            <a:ext cx="0" cy="22708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5">
            <a:extLst>
              <a:ext uri="{FF2B5EF4-FFF2-40B4-BE49-F238E27FC236}">
                <a16:creationId xmlns:a16="http://schemas.microsoft.com/office/drawing/2014/main" id="{DB5829F3-B31D-4E25-8D22-5C752A54D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51" y="1730514"/>
            <a:ext cx="844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The AIA is North America’s largest and oldest archaeological organization with over 200,000 members worldwide.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4E9953-5180-4A67-8690-865650A0D9A7}"/>
              </a:ext>
            </a:extLst>
          </p:cNvPr>
          <p:cNvSpPr txBox="1"/>
          <p:nvPr/>
        </p:nvSpPr>
        <p:spPr>
          <a:xfrm>
            <a:off x="762000" y="5149334"/>
            <a:ext cx="27432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Lato" panose="020F0502020204030203" pitchFamily="34" charset="0"/>
              </a:rPr>
              <a:t>Photo: Gavin McGuire</a:t>
            </a:r>
          </a:p>
        </p:txBody>
      </p:sp>
    </p:spTree>
    <p:extLst>
      <p:ext uri="{BB962C8B-B14F-4D97-AF65-F5344CB8AC3E}">
        <p14:creationId xmlns:p14="http://schemas.microsoft.com/office/powerpoint/2010/main" val="334201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054" y="195590"/>
            <a:ext cx="6467869" cy="65044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4705306" y="6139190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1BC8563E-4EBE-40DE-A9EF-0A0C15461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03257"/>
            <a:ext cx="4908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Lato" panose="020F0502020204030203" pitchFamily="34" charset="0"/>
                <a:cs typeface="Times New Roman" pitchFamily="18" charset="0"/>
              </a:rPr>
              <a:t>Read all about it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623922-F6BB-486D-8D5F-09A0A66A1FF6}"/>
              </a:ext>
            </a:extLst>
          </p:cNvPr>
          <p:cNvSpPr txBox="1"/>
          <p:nvPr/>
        </p:nvSpPr>
        <p:spPr>
          <a:xfrm>
            <a:off x="2286001" y="877669"/>
            <a:ext cx="6781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32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in our engaging publications</a:t>
            </a:r>
            <a:endParaRPr lang="en-US" sz="3200" i="1" dirty="0">
              <a:latin typeface="Lato" panose="020F0502020204030203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825A981-FA76-4460-949D-7A4B3277D88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9" y="1676400"/>
            <a:ext cx="1638985" cy="2151455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76013A0-F7E2-4F3F-A6AE-A0F5F13D1810}"/>
              </a:ext>
            </a:extLst>
          </p:cNvPr>
          <p:cNvSpPr txBox="1"/>
          <p:nvPr/>
        </p:nvSpPr>
        <p:spPr>
          <a:xfrm>
            <a:off x="2364409" y="2090408"/>
            <a:ext cx="63985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cap="small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Archaeology</a:t>
            </a: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 magazine, with a readership of over 700,000 per issue, includes in-depth stories, archaeological highlights from around the world, and spectacular images that bring the past to vivid life.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Find out more at </a:t>
            </a:r>
            <a:r>
              <a:rPr lang="en-US" sz="2000" b="1" dirty="0">
                <a:solidFill>
                  <a:srgbClr val="003366"/>
                </a:solidFill>
                <a:effectLst/>
                <a:latin typeface="Lat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archaeology.org.</a:t>
            </a:r>
          </a:p>
        </p:txBody>
      </p:sp>
      <p:pic>
        <p:nvPicPr>
          <p:cNvPr id="42" name="Picture 14">
            <a:extLst>
              <a:ext uri="{FF2B5EF4-FFF2-40B4-BE49-F238E27FC236}">
                <a16:creationId xmlns:a16="http://schemas.microsoft.com/office/drawing/2014/main" id="{EB24A1CC-9052-4AF6-A1EE-AE7D22C3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714" y="3581400"/>
            <a:ext cx="1625928" cy="214884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7">
            <a:extLst>
              <a:ext uri="{FF2B5EF4-FFF2-40B4-BE49-F238E27FC236}">
                <a16:creationId xmlns:a16="http://schemas.microsoft.com/office/drawing/2014/main" id="{B8899F9E-A5A2-4CF1-88E0-522A7B33D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42" y="4147989"/>
            <a:ext cx="570845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Want more? The </a:t>
            </a:r>
            <a:r>
              <a:rPr lang="en-US" altLang="en-US" sz="20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American Journal of Archaeology</a:t>
            </a: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is the world’s leading journal of Mediterranean archaeology. Find out more at </a:t>
            </a:r>
            <a:r>
              <a:rPr lang="en-US" sz="2000" b="1" dirty="0">
                <a:solidFill>
                  <a:srgbClr val="003366"/>
                </a:solidFill>
                <a:effectLst/>
                <a:latin typeface="Lat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ajaonline.org.</a:t>
            </a:r>
          </a:p>
        </p:txBody>
      </p:sp>
    </p:spTree>
    <p:extLst>
      <p:ext uri="{BB962C8B-B14F-4D97-AF65-F5344CB8AC3E}">
        <p14:creationId xmlns:p14="http://schemas.microsoft.com/office/powerpoint/2010/main" val="82510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4705306" y="6139190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CAC7312-D384-4461-B157-799F08ABA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3257"/>
            <a:ext cx="441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Lato" panose="020F0502020204030203" pitchFamily="34" charset="0"/>
                <a:cs typeface="Times New Roman" pitchFamily="18" charset="0"/>
              </a:rPr>
              <a:t>Dig in</a:t>
            </a:r>
            <a:endParaRPr lang="en-US" altLang="en-US" sz="4400" dirty="0">
              <a:latin typeface="Lato" panose="020F0502020204030203" pitchFamily="34" charset="0"/>
              <a:cs typeface="Times New Roman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09CB4E8D-5111-4FA3-A297-1BDE3BF1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81" y="4133671"/>
            <a:ext cx="241042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Find an excavation on our extensive list of fieldwork opportunities.</a:t>
            </a:r>
            <a:endParaRPr lang="en-US" altLang="en-US" sz="1900" b="1" dirty="0">
              <a:solidFill>
                <a:schemeClr val="bg2"/>
              </a:solidFill>
              <a:latin typeface="Lato" panose="020F0502020204030203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299722-60D5-4196-819E-28DC97A02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133671"/>
            <a:ext cx="2654069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Visit spectacular archaeological sites around the world with AIA Tours.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EF72F512-893E-4EFA-ADF5-66B5222304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743" y="1737499"/>
            <a:ext cx="2543245" cy="2021880"/>
          </a:xfrm>
          <a:prstGeom prst="rect">
            <a:avLst/>
          </a:prstGeom>
          <a:noFill/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374E33-5B07-45C3-A053-88E8E5D37B6B}"/>
              </a:ext>
            </a:extLst>
          </p:cNvPr>
          <p:cNvSpPr txBox="1"/>
          <p:nvPr/>
        </p:nvSpPr>
        <p:spPr>
          <a:xfrm>
            <a:off x="685800" y="877669"/>
            <a:ext cx="838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32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and experience archaeology with the AIA</a:t>
            </a:r>
            <a:endParaRPr lang="en-US" sz="3200" i="1" dirty="0">
              <a:latin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141A44-1630-4A17-93AA-2F1FFF14C2F0}"/>
              </a:ext>
            </a:extLst>
          </p:cNvPr>
          <p:cNvSpPr txBox="1"/>
          <p:nvPr/>
        </p:nvSpPr>
        <p:spPr>
          <a:xfrm>
            <a:off x="2827258" y="1905000"/>
            <a:ext cx="333708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Attend a lecture, an archaeology fair, or other local event organized by the AIA, our Local Societies, or  Collaborating Organizations.</a:t>
            </a:r>
          </a:p>
        </p:txBody>
      </p:sp>
      <p:pic>
        <p:nvPicPr>
          <p:cNvPr id="8" name="Picture 7" descr="A couple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63DBA83E-1551-46C6-A081-D149F7180F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3781736"/>
            <a:ext cx="2546840" cy="2020824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  <a:softEdge rad="381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942346-F81D-4DFE-AEEB-55BDC23ACB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134" y="1737499"/>
            <a:ext cx="2410420" cy="2020824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E5AE48-3AEA-435A-8FA2-BCBC32448601}"/>
              </a:ext>
            </a:extLst>
          </p:cNvPr>
          <p:cNvSpPr txBox="1"/>
          <p:nvPr/>
        </p:nvSpPr>
        <p:spPr>
          <a:xfrm>
            <a:off x="-43454" y="3545082"/>
            <a:ext cx="27432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Lato" panose="020F0502020204030203" pitchFamily="34" charset="0"/>
              </a:rPr>
              <a:t>Photo: J. S. MacLean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28316-915A-42C8-B6AF-8856321AACFB}"/>
              </a:ext>
            </a:extLst>
          </p:cNvPr>
          <p:cNvSpPr txBox="1"/>
          <p:nvPr/>
        </p:nvSpPr>
        <p:spPr>
          <a:xfrm>
            <a:off x="3042140" y="5577245"/>
            <a:ext cx="27432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Lato" panose="020F0502020204030203" pitchFamily="34" charset="0"/>
              </a:rPr>
              <a:t>Photo: A. Goldman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87EB52-09F5-4CFE-9CB6-7739C682AD3E}"/>
              </a:ext>
            </a:extLst>
          </p:cNvPr>
          <p:cNvSpPr txBox="1"/>
          <p:nvPr/>
        </p:nvSpPr>
        <p:spPr>
          <a:xfrm>
            <a:off x="6116787" y="3535557"/>
            <a:ext cx="27432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Lato" panose="020F0502020204030203" pitchFamily="34" charset="0"/>
              </a:rPr>
              <a:t>Photo: AIA Tours</a:t>
            </a:r>
          </a:p>
        </p:txBody>
      </p:sp>
    </p:spTree>
    <p:extLst>
      <p:ext uri="{BB962C8B-B14F-4D97-AF65-F5344CB8AC3E}">
        <p14:creationId xmlns:p14="http://schemas.microsoft.com/office/powerpoint/2010/main" val="250207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4705306" y="6139190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7339AF29-0FD2-4F2A-85A2-0C538960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3257"/>
            <a:ext cx="441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Lato" panose="020F0502020204030203" pitchFamily="34" charset="0"/>
                <a:cs typeface="Times New Roman" pitchFamily="18" charset="0"/>
              </a:rPr>
              <a:t>Join the AIA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856F91-CC42-4371-B227-55A5D75A50B3}"/>
              </a:ext>
            </a:extLst>
          </p:cNvPr>
          <p:cNvSpPr txBox="1"/>
          <p:nvPr/>
        </p:nvSpPr>
        <p:spPr>
          <a:xfrm>
            <a:off x="1219200" y="877669"/>
            <a:ext cx="784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and indulge your passion for archaeology</a:t>
            </a:r>
            <a:endParaRPr lang="en-US" sz="3200" i="1" dirty="0">
              <a:latin typeface="Lato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D78524-8A37-4C18-8C46-C1297DEFC53A}"/>
              </a:ext>
            </a:extLst>
          </p:cNvPr>
          <p:cNvSpPr txBox="1"/>
          <p:nvPr/>
        </p:nvSpPr>
        <p:spPr>
          <a:xfrm>
            <a:off x="5142907" y="1925316"/>
            <a:ext cx="33515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Become a part of the adventure today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2"/>
              </a:solidFill>
              <a:latin typeface="Lato" panose="020F0502020204030203" pitchFamily="34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Uncover the past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2"/>
              </a:solidFill>
              <a:latin typeface="Lato" panose="020F0502020204030203" pitchFamily="34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Experience the thrill of discovery 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bg2"/>
              </a:solidFill>
              <a:latin typeface="Lato" panose="020F0502020204030203" pitchFamily="34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Enjoy exclusive member benefits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4CE9F-38F0-4F1D-89EE-0BD991AC2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995" y="1925316"/>
            <a:ext cx="4335474" cy="3256284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632A1F-30D9-4EE2-96F6-174C417746D5}"/>
              </a:ext>
            </a:extLst>
          </p:cNvPr>
          <p:cNvSpPr txBox="1"/>
          <p:nvPr/>
        </p:nvSpPr>
        <p:spPr>
          <a:xfrm>
            <a:off x="4493343" y="5242649"/>
            <a:ext cx="465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66"/>
                </a:solidFill>
                <a:effectLst/>
                <a:latin typeface="La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archaeological.org/join</a:t>
            </a:r>
            <a:endParaRPr lang="en-US" sz="2400" b="1" dirty="0">
              <a:solidFill>
                <a:srgbClr val="003366"/>
              </a:solidFill>
              <a:latin typeface="Lato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F112AC-FB4F-4162-9753-07C9C89ACBBC}"/>
              </a:ext>
            </a:extLst>
          </p:cNvPr>
          <p:cNvSpPr txBox="1"/>
          <p:nvPr/>
        </p:nvSpPr>
        <p:spPr>
          <a:xfrm>
            <a:off x="1962105" y="4984366"/>
            <a:ext cx="27432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Lato" panose="020F0502020204030203" pitchFamily="34" charset="0"/>
              </a:rPr>
              <a:t>Photo: Gavin McGuire</a:t>
            </a:r>
          </a:p>
        </p:txBody>
      </p:sp>
    </p:spTree>
    <p:extLst>
      <p:ext uri="{BB962C8B-B14F-4D97-AF65-F5344CB8AC3E}">
        <p14:creationId xmlns:p14="http://schemas.microsoft.com/office/powerpoint/2010/main" val="18460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11043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4705306" y="6139190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FB8D102-C3C3-447E-8B62-47D2000C7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4" y="114300"/>
            <a:ext cx="57356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Lato" panose="020F0502020204030203" pitchFamily="34" charset="0"/>
                <a:cs typeface="Times New Roman" pitchFamily="18" charset="0"/>
              </a:rPr>
              <a:t>Support the AIA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64F77B5-86DA-4FD3-BBBF-0E2F66DE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30" y="2235207"/>
            <a:ext cx="4237970" cy="284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As a nonprofit, we rely on the generosity of donors to support our mission. Your gift makes archaeological research, site preservation, publications, and programs possible.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solidFill>
                <a:schemeClr val="bg2"/>
              </a:solidFill>
              <a:latin typeface="Lato" panose="020B0604020202020204" charset="0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3366"/>
                </a:solidFill>
                <a:effectLst/>
                <a:latin typeface="Lat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archaeological.org/donate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3366"/>
                </a:solidFill>
                <a:latin typeface="La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b="1" dirty="0">
                <a:solidFill>
                  <a:srgbClr val="003366"/>
                </a:solidFill>
                <a:effectLst/>
                <a:latin typeface="Lato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ext to donate: 833-965-2840</a:t>
            </a:r>
            <a:endParaRPr lang="en-US" altLang="en-US" sz="2000" b="1" dirty="0">
              <a:solidFill>
                <a:srgbClr val="003366"/>
              </a:solidFill>
              <a:latin typeface="Lato" panose="020B0604020202020204" charset="0"/>
              <a:cs typeface="Times New Roman" pitchFamily="18" charset="0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8526B0CE-0E22-479A-A89A-E670824AD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2815" y="2235207"/>
            <a:ext cx="4237970" cy="28448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6AC50C-16AC-4219-A7DA-7C3FBA1973DA}"/>
              </a:ext>
            </a:extLst>
          </p:cNvPr>
          <p:cNvSpPr txBox="1"/>
          <p:nvPr/>
        </p:nvSpPr>
        <p:spPr>
          <a:xfrm>
            <a:off x="1219201" y="878107"/>
            <a:ext cx="777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i="1" dirty="0">
                <a:solidFill>
                  <a:schemeClr val="bg2"/>
                </a:solidFill>
                <a:latin typeface="Lato" panose="020F0502020204030203" pitchFamily="34" charset="0"/>
                <a:cs typeface="Times New Roman" pitchFamily="18" charset="0"/>
              </a:rPr>
              <a:t>and make archaeology possible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05758D-81A8-4AE4-82C7-F003243F2A34}"/>
              </a:ext>
            </a:extLst>
          </p:cNvPr>
          <p:cNvSpPr txBox="1"/>
          <p:nvPr/>
        </p:nvSpPr>
        <p:spPr>
          <a:xfrm>
            <a:off x="6095999" y="4800600"/>
            <a:ext cx="27432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>
                <a:latin typeface="Lato" panose="020F0502020204030203" pitchFamily="34" charset="0"/>
              </a:rPr>
              <a:t>Photo: Niki Gail</a:t>
            </a:r>
          </a:p>
        </p:txBody>
      </p:sp>
    </p:spTree>
    <p:extLst>
      <p:ext uri="{BB962C8B-B14F-4D97-AF65-F5344CB8AC3E}">
        <p14:creationId xmlns:p14="http://schemas.microsoft.com/office/powerpoint/2010/main" val="1933285310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350</Words>
  <Application>Microsoft Office PowerPoint</Application>
  <PresentationFormat>On-screen Show (4:3)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Lato</vt:lpstr>
      <vt:lpstr>Garamond</vt:lpstr>
      <vt:lpstr>Arial</vt:lpstr>
      <vt:lpstr>Tahoma</vt:lpstr>
      <vt:lpstr>Wingdings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Thomas</dc:creator>
  <cp:lastModifiedBy>Ben Thomas</cp:lastModifiedBy>
  <cp:revision>69</cp:revision>
  <dcterms:created xsi:type="dcterms:W3CDTF">2020-07-24T14:26:42Z</dcterms:created>
  <dcterms:modified xsi:type="dcterms:W3CDTF">2021-08-04T19:04:08Z</dcterms:modified>
</cp:coreProperties>
</file>