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3" r:id="rId1"/>
  </p:sldMasterIdLst>
  <p:notesMasterIdLst>
    <p:notesMasterId r:id="rId3"/>
  </p:notesMasterIdLst>
  <p:sldIdLst>
    <p:sldId id="318" r:id="rId2"/>
  </p:sldIdLst>
  <p:sldSz cx="9144000" cy="6858000" type="screen4x3"/>
  <p:notesSz cx="6858000" cy="9144000"/>
  <p:embeddedFontLst>
    <p:embeddedFont>
      <p:font typeface="Garamond" panose="02020404030301010803" pitchFamily="18" charset="0"/>
      <p:regular r:id="rId4"/>
      <p:bold r:id="rId5"/>
      <p:italic r:id="rId6"/>
    </p:embeddedFont>
    <p:embeddedFont>
      <p:font typeface="Lato" panose="020F0502020204030203" pitchFamily="34" charset="0"/>
      <p:regular r:id="rId7"/>
      <p:bold r:id="rId8"/>
      <p:italic r:id="rId9"/>
      <p:boldItalic r:id="rId10"/>
    </p:embeddedFont>
    <p:embeddedFont>
      <p:font typeface="Tahoma" panose="020B0604030504040204" pitchFamily="34" charset="0"/>
      <p:regular r:id="rId11"/>
      <p:bold r:id="rId12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FFCC00"/>
    <a:srgbClr val="FF0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27" autoAdjust="0"/>
    <p:restoredTop sz="86684" autoAdjust="0"/>
  </p:normalViewPr>
  <p:slideViewPr>
    <p:cSldViewPr>
      <p:cViewPr varScale="1">
        <p:scale>
          <a:sx n="47" d="100"/>
          <a:sy n="47" d="100"/>
        </p:scale>
        <p:origin x="156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heme" Target="theme/theme1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BF71312-66E6-45A3-A114-41473CCCA9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20636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F71312-66E6-45A3-A114-41473CCCA97F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2132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9F178-9660-4905-B189-C66435F707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2348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187EB-A57A-4A87-875D-82CF5180FB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5306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C713D-6290-4B07-9F04-F2E44420D9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6384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D889A-9BAB-439A-916D-41B8B8538E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3222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23FB9-C7C1-4AE5-AAFD-411983459D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3405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5F415-3D2B-49E5-A56D-27655474B4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604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3AE92-E6CF-4D9A-AF5D-3E07588ACF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7914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AA3E1-95AF-4FBF-98D9-1BCA5C0C08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5358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C052A-E411-4D54-8ED2-A1595DF646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8064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CAA88-4EC8-46C9-98FA-1528189C9C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541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C9881-F84D-4C76-B5FD-26C164CFF5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310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69B6FB73-2CE9-4A6D-8087-CF79D70A9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4638486-EC56-4BC2-96BB-34317489B190}"/>
              </a:ext>
            </a:extLst>
          </p:cNvPr>
          <p:cNvSpPr/>
          <p:nvPr/>
        </p:nvSpPr>
        <p:spPr bwMode="auto">
          <a:xfrm>
            <a:off x="-1172" y="0"/>
            <a:ext cx="9144000" cy="914400"/>
          </a:xfrm>
          <a:prstGeom prst="rect">
            <a:avLst/>
          </a:prstGeom>
          <a:solidFill>
            <a:srgbClr val="0033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F5849A-6CC2-4B79-B80A-A9C705A1D79E}"/>
              </a:ext>
            </a:extLst>
          </p:cNvPr>
          <p:cNvSpPr/>
          <p:nvPr/>
        </p:nvSpPr>
        <p:spPr bwMode="auto">
          <a:xfrm>
            <a:off x="0" y="5943600"/>
            <a:ext cx="9144000" cy="914400"/>
          </a:xfrm>
          <a:prstGeom prst="rect">
            <a:avLst/>
          </a:prstGeom>
          <a:solidFill>
            <a:srgbClr val="0033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pic>
        <p:nvPicPr>
          <p:cNvPr id="22" name="Picture 21" descr="A close up of a logo&#10;&#10;Description automatically generated">
            <a:extLst>
              <a:ext uri="{FF2B5EF4-FFF2-40B4-BE49-F238E27FC236}">
                <a16:creationId xmlns:a16="http://schemas.microsoft.com/office/drawing/2014/main" id="{CD370AB9-DDD3-45C4-8D61-3637C090AD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8284" y="0"/>
            <a:ext cx="6467869" cy="6504445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6FD9B27D-58A2-426C-BFC7-DC2CCFA4A1F3}"/>
              </a:ext>
            </a:extLst>
          </p:cNvPr>
          <p:cNvSpPr txBox="1"/>
          <p:nvPr/>
        </p:nvSpPr>
        <p:spPr>
          <a:xfrm>
            <a:off x="4705306" y="6139190"/>
            <a:ext cx="421009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en-US" sz="2800" dirty="0">
                <a:latin typeface="Garamond" panose="02020404030301010803" pitchFamily="18" charset="0"/>
                <a:cs typeface="Times New Roman" pitchFamily="18" charset="0"/>
              </a:rPr>
              <a:t>www.archaeological.org</a:t>
            </a:r>
            <a:endParaRPr lang="en-US" sz="2800" dirty="0"/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8B7E7CF8-F69E-4521-B0FF-68EB380F3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7868"/>
            <a:ext cx="91440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100" cap="small" dirty="0">
                <a:latin typeface="Garamond" panose="02020404030301010803" pitchFamily="18" charset="0"/>
                <a:cs typeface="Times New Roman" pitchFamily="18" charset="0"/>
              </a:rPr>
              <a:t>Archaeological Institute </a:t>
            </a:r>
            <a:r>
              <a:rPr lang="en-US" altLang="en-US" sz="4100" i="1" dirty="0">
                <a:latin typeface="Garamond" panose="02020404030301010803" pitchFamily="18" charset="0"/>
                <a:cs typeface="Times New Roman" pitchFamily="18" charset="0"/>
              </a:rPr>
              <a:t>of</a:t>
            </a:r>
            <a:r>
              <a:rPr lang="en-US" altLang="en-US" sz="4100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US" altLang="en-US" sz="4100" cap="small" dirty="0">
                <a:latin typeface="Garamond" panose="02020404030301010803" pitchFamily="18" charset="0"/>
                <a:cs typeface="Times New Roman" pitchFamily="18" charset="0"/>
              </a:rPr>
              <a:t>America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2B8FFCB-AE48-4AF5-B833-7F76C0EDB730}"/>
              </a:ext>
            </a:extLst>
          </p:cNvPr>
          <p:cNvSpPr txBox="1"/>
          <p:nvPr/>
        </p:nvSpPr>
        <p:spPr>
          <a:xfrm>
            <a:off x="953588" y="5474137"/>
            <a:ext cx="164469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1400" dirty="0">
              <a:latin typeface="Lato" panose="020F0502020204030203" pitchFamily="34" charset="0"/>
            </a:endParaRPr>
          </a:p>
        </p:txBody>
      </p:sp>
      <p:sp>
        <p:nvSpPr>
          <p:cNvPr id="31" name="Text Box 11">
            <a:extLst>
              <a:ext uri="{FF2B5EF4-FFF2-40B4-BE49-F238E27FC236}">
                <a16:creationId xmlns:a16="http://schemas.microsoft.com/office/drawing/2014/main" id="{F79FB128-0B71-4CE7-A2D8-CC567E52C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295400"/>
            <a:ext cx="6477000" cy="390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400" dirty="0">
              <a:solidFill>
                <a:schemeClr val="bg2"/>
              </a:solidFill>
              <a:latin typeface="Lato" panose="020F0502020204030203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dirty="0">
                <a:solidFill>
                  <a:schemeClr val="bg2"/>
                </a:solidFill>
                <a:latin typeface="Lato" panose="020F0502020204030203" pitchFamily="34" charset="0"/>
                <a:cs typeface="Times New Roman" pitchFamily="18" charset="0"/>
              </a:rPr>
              <a:t>The following is a live presentation and recording is strictly prohibited.   The AIA respects the intellectual property of its presenters and asks that viewers do the same. 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dirty="0">
              <a:solidFill>
                <a:schemeClr val="bg2"/>
              </a:solidFill>
              <a:latin typeface="Lato" panose="020F0502020204030203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dirty="0">
                <a:solidFill>
                  <a:schemeClr val="bg2"/>
                </a:solidFill>
                <a:latin typeface="Lato" panose="020F0502020204030203" pitchFamily="34" charset="0"/>
                <a:cs typeface="Times New Roman" pitchFamily="18" charset="0"/>
              </a:rPr>
              <a:t>Thank you for your cooperation.</a:t>
            </a:r>
          </a:p>
        </p:txBody>
      </p:sp>
    </p:spTree>
    <p:extLst>
      <p:ext uri="{BB962C8B-B14F-4D97-AF65-F5344CB8AC3E}">
        <p14:creationId xmlns:p14="http://schemas.microsoft.com/office/powerpoint/2010/main" val="2133423761"/>
      </p:ext>
    </p:extLst>
  </p:cSld>
  <p:clrMapOvr>
    <a:masterClrMapping/>
  </p:clrMapOvr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1094</TotalTime>
  <Words>45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Garamond</vt:lpstr>
      <vt:lpstr>Lato</vt:lpstr>
      <vt:lpstr>Tahoma</vt:lpstr>
      <vt:lpstr>Wingdings</vt:lpstr>
      <vt:lpstr>Arial</vt:lpstr>
      <vt:lpstr>Textured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Thomas</dc:creator>
  <cp:lastModifiedBy>Christina Tavella</cp:lastModifiedBy>
  <cp:revision>61</cp:revision>
  <dcterms:created xsi:type="dcterms:W3CDTF">2020-07-24T14:26:42Z</dcterms:created>
  <dcterms:modified xsi:type="dcterms:W3CDTF">2022-06-17T15:25:07Z</dcterms:modified>
</cp:coreProperties>
</file>