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7772400" cy="10058400"/>
  <p:notesSz cx="7772400" cy="10058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25C0E8-84E4-1D47-AA40-CEC57520A9F5}" v="1" dt="2026-10-18T18:02:24.189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92"/>
    <p:restoredTop sz="94577"/>
  </p:normalViewPr>
  <p:slideViewPr>
    <p:cSldViewPr>
      <p:cViewPr varScale="1">
        <p:scale>
          <a:sx n="79" d="100"/>
          <a:sy n="79" d="100"/>
        </p:scale>
        <p:origin x="3008" y="2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402138" y="0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0F05B8-0AFC-FA4E-AF52-97BDB6C5EB09}" type="datetimeFigureOut">
              <a:rPr lang="en-US" smtClean="0"/>
              <a:t>10/18/26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74925" y="1257300"/>
            <a:ext cx="2622550" cy="339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77875" y="4840288"/>
            <a:ext cx="6216650" cy="3960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402138" y="9553575"/>
            <a:ext cx="3368675" cy="504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E82DCB-D747-0045-AB0F-79BDEBB1BF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157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E82DCB-D747-0045-AB0F-79BDEBB1BF9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5811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1" i="0">
                <a:solidFill>
                  <a:srgbClr val="1F386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1" i="0">
                <a:solidFill>
                  <a:srgbClr val="1F386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1" i="0">
                <a:solidFill>
                  <a:srgbClr val="1F386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50" b="1" i="0">
                <a:solidFill>
                  <a:srgbClr val="1F386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2875" y="161925"/>
            <a:ext cx="7486650" cy="9734550"/>
          </a:xfrm>
          <a:custGeom>
            <a:avLst/>
            <a:gdLst/>
            <a:ahLst/>
            <a:cxnLst/>
            <a:rect l="l" t="t" r="r" b="b"/>
            <a:pathLst>
              <a:path w="7486650" h="9734550">
                <a:moveTo>
                  <a:pt x="7350886" y="0"/>
                </a:moveTo>
                <a:lnTo>
                  <a:pt x="135737" y="0"/>
                </a:lnTo>
                <a:lnTo>
                  <a:pt x="92833" y="6926"/>
                </a:lnTo>
                <a:lnTo>
                  <a:pt x="55571" y="26208"/>
                </a:lnTo>
                <a:lnTo>
                  <a:pt x="26188" y="55604"/>
                </a:lnTo>
                <a:lnTo>
                  <a:pt x="6919" y="92870"/>
                </a:lnTo>
                <a:lnTo>
                  <a:pt x="0" y="135763"/>
                </a:lnTo>
                <a:lnTo>
                  <a:pt x="0" y="9598812"/>
                </a:lnTo>
                <a:lnTo>
                  <a:pt x="6919" y="9641716"/>
                </a:lnTo>
                <a:lnTo>
                  <a:pt x="26188" y="9678978"/>
                </a:lnTo>
                <a:lnTo>
                  <a:pt x="55571" y="9708361"/>
                </a:lnTo>
                <a:lnTo>
                  <a:pt x="92833" y="9727630"/>
                </a:lnTo>
                <a:lnTo>
                  <a:pt x="135737" y="9734550"/>
                </a:lnTo>
                <a:lnTo>
                  <a:pt x="7350886" y="9734550"/>
                </a:lnTo>
                <a:lnTo>
                  <a:pt x="7393779" y="9727630"/>
                </a:lnTo>
                <a:lnTo>
                  <a:pt x="7431045" y="9708361"/>
                </a:lnTo>
                <a:lnTo>
                  <a:pt x="7460441" y="9678978"/>
                </a:lnTo>
                <a:lnTo>
                  <a:pt x="7479723" y="9641716"/>
                </a:lnTo>
                <a:lnTo>
                  <a:pt x="7486650" y="9598812"/>
                </a:lnTo>
                <a:lnTo>
                  <a:pt x="7486650" y="135763"/>
                </a:lnTo>
                <a:lnTo>
                  <a:pt x="7479723" y="92870"/>
                </a:lnTo>
                <a:lnTo>
                  <a:pt x="7460441" y="55604"/>
                </a:lnTo>
                <a:lnTo>
                  <a:pt x="7431045" y="26208"/>
                </a:lnTo>
                <a:lnTo>
                  <a:pt x="7393779" y="6926"/>
                </a:lnTo>
                <a:lnTo>
                  <a:pt x="7350886" y="0"/>
                </a:lnTo>
                <a:close/>
              </a:path>
            </a:pathLst>
          </a:custGeom>
          <a:solidFill>
            <a:srgbClr val="BCD6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23870" y="173291"/>
            <a:ext cx="3551554" cy="16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50" b="1" i="0">
                <a:solidFill>
                  <a:srgbClr val="1F386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96240" y="1974850"/>
            <a:ext cx="7029450" cy="4135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g"/><Relationship Id="rId7" Type="http://schemas.openxmlformats.org/officeDocument/2006/relationships/image" Target="../media/image4.t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abiiproject.org/apply-now/" TargetMode="Externa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254723" y="300038"/>
            <a:ext cx="3688877" cy="1609158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226695" marR="232410" indent="7620" algn="ctr">
              <a:lnSpc>
                <a:spcPct val="102299"/>
              </a:lnSpc>
              <a:spcBef>
                <a:spcPts val="50"/>
              </a:spcBef>
            </a:pPr>
            <a:r>
              <a:rPr spc="-204" dirty="0"/>
              <a:t>The</a:t>
            </a:r>
            <a:r>
              <a:rPr spc="-130" dirty="0"/>
              <a:t> </a:t>
            </a:r>
            <a:r>
              <a:rPr spc="-170" dirty="0"/>
              <a:t>Gabii</a:t>
            </a:r>
            <a:r>
              <a:rPr spc="-140" dirty="0"/>
              <a:t> </a:t>
            </a:r>
            <a:r>
              <a:rPr spc="-35" dirty="0"/>
              <a:t>Project: </a:t>
            </a:r>
            <a:r>
              <a:rPr spc="-229" dirty="0"/>
              <a:t>Summer</a:t>
            </a:r>
            <a:r>
              <a:rPr spc="-75" dirty="0"/>
              <a:t> </a:t>
            </a:r>
            <a:r>
              <a:rPr spc="-185" dirty="0"/>
              <a:t>Field</a:t>
            </a:r>
            <a:r>
              <a:rPr spc="-50" dirty="0"/>
              <a:t> </a:t>
            </a:r>
            <a:r>
              <a:rPr spc="-270" dirty="0"/>
              <a:t>School </a:t>
            </a:r>
            <a:r>
              <a:rPr spc="-135" dirty="0"/>
              <a:t>in</a:t>
            </a:r>
            <a:r>
              <a:rPr spc="-95" dirty="0"/>
              <a:t> </a:t>
            </a:r>
            <a:r>
              <a:rPr spc="-125" dirty="0"/>
              <a:t>Archaeology</a:t>
            </a: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2000" spc="-170" dirty="0"/>
              <a:t>Rome,</a:t>
            </a:r>
            <a:r>
              <a:rPr sz="2000" spc="-85" dirty="0"/>
              <a:t> </a:t>
            </a:r>
            <a:r>
              <a:rPr sz="2000" spc="-80" dirty="0"/>
              <a:t>Italy</a:t>
            </a:r>
            <a:r>
              <a:rPr sz="2000" spc="-150" dirty="0"/>
              <a:t> </a:t>
            </a:r>
            <a:r>
              <a:rPr sz="2000" spc="-215" dirty="0"/>
              <a:t>June</a:t>
            </a:r>
            <a:r>
              <a:rPr sz="2000" spc="-135" dirty="0"/>
              <a:t> </a:t>
            </a:r>
            <a:r>
              <a:rPr lang="en-US" sz="2000" spc="-95" dirty="0"/>
              <a:t>13</a:t>
            </a:r>
            <a:r>
              <a:rPr sz="2000" spc="-60" dirty="0"/>
              <a:t> </a:t>
            </a:r>
            <a:r>
              <a:rPr sz="2000" spc="-120" dirty="0"/>
              <a:t>–</a:t>
            </a:r>
            <a:r>
              <a:rPr sz="2000" spc="-100" dirty="0"/>
              <a:t> </a:t>
            </a:r>
            <a:r>
              <a:rPr sz="2000" spc="-210" dirty="0"/>
              <a:t>July</a:t>
            </a:r>
            <a:r>
              <a:rPr sz="2000" spc="-145" dirty="0"/>
              <a:t> </a:t>
            </a:r>
            <a:r>
              <a:rPr sz="2000" spc="-90" dirty="0"/>
              <a:t>1</a:t>
            </a:r>
            <a:r>
              <a:rPr lang="en-US" sz="2000" spc="-90" dirty="0"/>
              <a:t>7</a:t>
            </a:r>
            <a:r>
              <a:rPr sz="2000" spc="-90" dirty="0"/>
              <a:t>,</a:t>
            </a:r>
            <a:r>
              <a:rPr sz="2000" spc="-80" dirty="0"/>
              <a:t> </a:t>
            </a:r>
            <a:r>
              <a:rPr sz="2000" spc="-20" dirty="0"/>
              <a:t>202</a:t>
            </a:r>
            <a:r>
              <a:rPr lang="en-US" sz="2000" spc="-20" dirty="0"/>
              <a:t>7</a:t>
            </a:r>
            <a:endParaRPr sz="2000" dirty="0"/>
          </a:p>
        </p:txBody>
      </p:sp>
      <p:grpSp>
        <p:nvGrpSpPr>
          <p:cNvPr id="3" name="object 3"/>
          <p:cNvGrpSpPr/>
          <p:nvPr/>
        </p:nvGrpSpPr>
        <p:grpSpPr>
          <a:xfrm>
            <a:off x="230443" y="1981199"/>
            <a:ext cx="7389557" cy="5257801"/>
            <a:chOff x="180975" y="2130804"/>
            <a:chExt cx="7389557" cy="5916621"/>
          </a:xfrm>
        </p:grpSpPr>
        <p:sp>
          <p:nvSpPr>
            <p:cNvPr id="4" name="object 4"/>
            <p:cNvSpPr/>
            <p:nvPr/>
          </p:nvSpPr>
          <p:spPr>
            <a:xfrm>
              <a:off x="198182" y="2173507"/>
              <a:ext cx="7372350" cy="2042219"/>
            </a:xfrm>
            <a:custGeom>
              <a:avLst/>
              <a:gdLst/>
              <a:ahLst/>
              <a:cxnLst/>
              <a:rect l="l" t="t" r="r" b="b"/>
              <a:pathLst>
                <a:path w="7372350" h="2647950">
                  <a:moveTo>
                    <a:pt x="6931025" y="0"/>
                  </a:moveTo>
                  <a:lnTo>
                    <a:pt x="441337" y="0"/>
                  </a:lnTo>
                  <a:lnTo>
                    <a:pt x="393247" y="2589"/>
                  </a:lnTo>
                  <a:lnTo>
                    <a:pt x="346658" y="10180"/>
                  </a:lnTo>
                  <a:lnTo>
                    <a:pt x="301838" y="22501"/>
                  </a:lnTo>
                  <a:lnTo>
                    <a:pt x="259056" y="39284"/>
                  </a:lnTo>
                  <a:lnTo>
                    <a:pt x="218582" y="60259"/>
                  </a:lnTo>
                  <a:lnTo>
                    <a:pt x="180686" y="85157"/>
                  </a:lnTo>
                  <a:lnTo>
                    <a:pt x="145635" y="113708"/>
                  </a:lnTo>
                  <a:lnTo>
                    <a:pt x="113700" y="145644"/>
                  </a:lnTo>
                  <a:lnTo>
                    <a:pt x="85150" y="180694"/>
                  </a:lnTo>
                  <a:lnTo>
                    <a:pt x="60253" y="218590"/>
                  </a:lnTo>
                  <a:lnTo>
                    <a:pt x="39280" y="259062"/>
                  </a:lnTo>
                  <a:lnTo>
                    <a:pt x="22499" y="301841"/>
                  </a:lnTo>
                  <a:lnTo>
                    <a:pt x="10179" y="346657"/>
                  </a:lnTo>
                  <a:lnTo>
                    <a:pt x="2589" y="393241"/>
                  </a:lnTo>
                  <a:lnTo>
                    <a:pt x="0" y="441325"/>
                  </a:lnTo>
                  <a:lnTo>
                    <a:pt x="0" y="2206625"/>
                  </a:lnTo>
                  <a:lnTo>
                    <a:pt x="2589" y="2254708"/>
                  </a:lnTo>
                  <a:lnTo>
                    <a:pt x="10179" y="2301292"/>
                  </a:lnTo>
                  <a:lnTo>
                    <a:pt x="22499" y="2346108"/>
                  </a:lnTo>
                  <a:lnTo>
                    <a:pt x="39280" y="2388887"/>
                  </a:lnTo>
                  <a:lnTo>
                    <a:pt x="60253" y="2429359"/>
                  </a:lnTo>
                  <a:lnTo>
                    <a:pt x="85150" y="2467255"/>
                  </a:lnTo>
                  <a:lnTo>
                    <a:pt x="113700" y="2502305"/>
                  </a:lnTo>
                  <a:lnTo>
                    <a:pt x="145635" y="2534241"/>
                  </a:lnTo>
                  <a:lnTo>
                    <a:pt x="180686" y="2562792"/>
                  </a:lnTo>
                  <a:lnTo>
                    <a:pt x="218582" y="2587690"/>
                  </a:lnTo>
                  <a:lnTo>
                    <a:pt x="259056" y="2608665"/>
                  </a:lnTo>
                  <a:lnTo>
                    <a:pt x="301838" y="2625448"/>
                  </a:lnTo>
                  <a:lnTo>
                    <a:pt x="346658" y="2637769"/>
                  </a:lnTo>
                  <a:lnTo>
                    <a:pt x="393247" y="2645360"/>
                  </a:lnTo>
                  <a:lnTo>
                    <a:pt x="441337" y="2647950"/>
                  </a:lnTo>
                  <a:lnTo>
                    <a:pt x="6931025" y="2647950"/>
                  </a:lnTo>
                  <a:lnTo>
                    <a:pt x="6979108" y="2645360"/>
                  </a:lnTo>
                  <a:lnTo>
                    <a:pt x="7025692" y="2637769"/>
                  </a:lnTo>
                  <a:lnTo>
                    <a:pt x="7070508" y="2625448"/>
                  </a:lnTo>
                  <a:lnTo>
                    <a:pt x="7113287" y="2608665"/>
                  </a:lnTo>
                  <a:lnTo>
                    <a:pt x="7153759" y="2587690"/>
                  </a:lnTo>
                  <a:lnTo>
                    <a:pt x="7191655" y="2562792"/>
                  </a:lnTo>
                  <a:lnTo>
                    <a:pt x="7226705" y="2534241"/>
                  </a:lnTo>
                  <a:lnTo>
                    <a:pt x="7258641" y="2502305"/>
                  </a:lnTo>
                  <a:lnTo>
                    <a:pt x="7287192" y="2467255"/>
                  </a:lnTo>
                  <a:lnTo>
                    <a:pt x="7312090" y="2429359"/>
                  </a:lnTo>
                  <a:lnTo>
                    <a:pt x="7333065" y="2388887"/>
                  </a:lnTo>
                  <a:lnTo>
                    <a:pt x="7349848" y="2346108"/>
                  </a:lnTo>
                  <a:lnTo>
                    <a:pt x="7362169" y="2301292"/>
                  </a:lnTo>
                  <a:lnTo>
                    <a:pt x="7369760" y="2254708"/>
                  </a:lnTo>
                  <a:lnTo>
                    <a:pt x="7372350" y="2206625"/>
                  </a:lnTo>
                  <a:lnTo>
                    <a:pt x="7372350" y="441325"/>
                  </a:lnTo>
                  <a:lnTo>
                    <a:pt x="7369760" y="393241"/>
                  </a:lnTo>
                  <a:lnTo>
                    <a:pt x="7362169" y="346657"/>
                  </a:lnTo>
                  <a:lnTo>
                    <a:pt x="7349848" y="301841"/>
                  </a:lnTo>
                  <a:lnTo>
                    <a:pt x="7333065" y="259062"/>
                  </a:lnTo>
                  <a:lnTo>
                    <a:pt x="7312090" y="218590"/>
                  </a:lnTo>
                  <a:lnTo>
                    <a:pt x="7287192" y="180694"/>
                  </a:lnTo>
                  <a:lnTo>
                    <a:pt x="7258641" y="145644"/>
                  </a:lnTo>
                  <a:lnTo>
                    <a:pt x="7226705" y="113708"/>
                  </a:lnTo>
                  <a:lnTo>
                    <a:pt x="7191655" y="85157"/>
                  </a:lnTo>
                  <a:lnTo>
                    <a:pt x="7153759" y="60259"/>
                  </a:lnTo>
                  <a:lnTo>
                    <a:pt x="7113287" y="39284"/>
                  </a:lnTo>
                  <a:lnTo>
                    <a:pt x="7070508" y="22501"/>
                  </a:lnTo>
                  <a:lnTo>
                    <a:pt x="7025692" y="10180"/>
                  </a:lnTo>
                  <a:lnTo>
                    <a:pt x="6979108" y="2589"/>
                  </a:lnTo>
                  <a:lnTo>
                    <a:pt x="693102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80975" y="2130804"/>
              <a:ext cx="7372350" cy="2084920"/>
            </a:xfrm>
            <a:custGeom>
              <a:avLst/>
              <a:gdLst/>
              <a:ahLst/>
              <a:cxnLst/>
              <a:rect l="l" t="t" r="r" b="b"/>
              <a:pathLst>
                <a:path w="7372350" h="2647950">
                  <a:moveTo>
                    <a:pt x="0" y="441325"/>
                  </a:moveTo>
                  <a:lnTo>
                    <a:pt x="2589" y="393241"/>
                  </a:lnTo>
                  <a:lnTo>
                    <a:pt x="10179" y="346657"/>
                  </a:lnTo>
                  <a:lnTo>
                    <a:pt x="22499" y="301841"/>
                  </a:lnTo>
                  <a:lnTo>
                    <a:pt x="39280" y="259062"/>
                  </a:lnTo>
                  <a:lnTo>
                    <a:pt x="60253" y="218590"/>
                  </a:lnTo>
                  <a:lnTo>
                    <a:pt x="85150" y="180694"/>
                  </a:lnTo>
                  <a:lnTo>
                    <a:pt x="113700" y="145644"/>
                  </a:lnTo>
                  <a:lnTo>
                    <a:pt x="145635" y="113708"/>
                  </a:lnTo>
                  <a:lnTo>
                    <a:pt x="180686" y="85157"/>
                  </a:lnTo>
                  <a:lnTo>
                    <a:pt x="218582" y="60259"/>
                  </a:lnTo>
                  <a:lnTo>
                    <a:pt x="259056" y="39284"/>
                  </a:lnTo>
                  <a:lnTo>
                    <a:pt x="301838" y="22501"/>
                  </a:lnTo>
                  <a:lnTo>
                    <a:pt x="346658" y="10180"/>
                  </a:lnTo>
                  <a:lnTo>
                    <a:pt x="393247" y="2589"/>
                  </a:lnTo>
                  <a:lnTo>
                    <a:pt x="441337" y="0"/>
                  </a:lnTo>
                  <a:lnTo>
                    <a:pt x="6931025" y="0"/>
                  </a:lnTo>
                  <a:lnTo>
                    <a:pt x="6979108" y="2589"/>
                  </a:lnTo>
                  <a:lnTo>
                    <a:pt x="7025692" y="10180"/>
                  </a:lnTo>
                  <a:lnTo>
                    <a:pt x="7070508" y="22501"/>
                  </a:lnTo>
                  <a:lnTo>
                    <a:pt x="7113287" y="39284"/>
                  </a:lnTo>
                  <a:lnTo>
                    <a:pt x="7153759" y="60259"/>
                  </a:lnTo>
                  <a:lnTo>
                    <a:pt x="7191655" y="85157"/>
                  </a:lnTo>
                  <a:lnTo>
                    <a:pt x="7226705" y="113708"/>
                  </a:lnTo>
                  <a:lnTo>
                    <a:pt x="7258641" y="145644"/>
                  </a:lnTo>
                  <a:lnTo>
                    <a:pt x="7287192" y="180694"/>
                  </a:lnTo>
                  <a:lnTo>
                    <a:pt x="7312090" y="218590"/>
                  </a:lnTo>
                  <a:lnTo>
                    <a:pt x="7333065" y="259062"/>
                  </a:lnTo>
                  <a:lnTo>
                    <a:pt x="7349848" y="301841"/>
                  </a:lnTo>
                  <a:lnTo>
                    <a:pt x="7362169" y="346657"/>
                  </a:lnTo>
                  <a:lnTo>
                    <a:pt x="7369760" y="393241"/>
                  </a:lnTo>
                  <a:lnTo>
                    <a:pt x="7372350" y="441325"/>
                  </a:lnTo>
                  <a:lnTo>
                    <a:pt x="7372350" y="2206625"/>
                  </a:lnTo>
                  <a:lnTo>
                    <a:pt x="7369760" y="2254708"/>
                  </a:lnTo>
                  <a:lnTo>
                    <a:pt x="7362169" y="2301292"/>
                  </a:lnTo>
                  <a:lnTo>
                    <a:pt x="7349848" y="2346108"/>
                  </a:lnTo>
                  <a:lnTo>
                    <a:pt x="7333065" y="2388887"/>
                  </a:lnTo>
                  <a:lnTo>
                    <a:pt x="7312090" y="2429359"/>
                  </a:lnTo>
                  <a:lnTo>
                    <a:pt x="7287192" y="2467255"/>
                  </a:lnTo>
                  <a:lnTo>
                    <a:pt x="7258641" y="2502305"/>
                  </a:lnTo>
                  <a:lnTo>
                    <a:pt x="7226705" y="2534241"/>
                  </a:lnTo>
                  <a:lnTo>
                    <a:pt x="7191655" y="2562792"/>
                  </a:lnTo>
                  <a:lnTo>
                    <a:pt x="7153759" y="2587690"/>
                  </a:lnTo>
                  <a:lnTo>
                    <a:pt x="7113287" y="2608665"/>
                  </a:lnTo>
                  <a:lnTo>
                    <a:pt x="7070508" y="2625448"/>
                  </a:lnTo>
                  <a:lnTo>
                    <a:pt x="7025692" y="2637769"/>
                  </a:lnTo>
                  <a:lnTo>
                    <a:pt x="6979108" y="2645360"/>
                  </a:lnTo>
                  <a:lnTo>
                    <a:pt x="6931025" y="2647950"/>
                  </a:lnTo>
                  <a:lnTo>
                    <a:pt x="441337" y="2647950"/>
                  </a:lnTo>
                  <a:lnTo>
                    <a:pt x="393247" y="2645360"/>
                  </a:lnTo>
                  <a:lnTo>
                    <a:pt x="346658" y="2637769"/>
                  </a:lnTo>
                  <a:lnTo>
                    <a:pt x="301838" y="2625448"/>
                  </a:lnTo>
                  <a:lnTo>
                    <a:pt x="259056" y="2608665"/>
                  </a:lnTo>
                  <a:lnTo>
                    <a:pt x="218582" y="2587690"/>
                  </a:lnTo>
                  <a:lnTo>
                    <a:pt x="180686" y="2562792"/>
                  </a:lnTo>
                  <a:lnTo>
                    <a:pt x="145635" y="2534241"/>
                  </a:lnTo>
                  <a:lnTo>
                    <a:pt x="113700" y="2502305"/>
                  </a:lnTo>
                  <a:lnTo>
                    <a:pt x="85150" y="2467255"/>
                  </a:lnTo>
                  <a:lnTo>
                    <a:pt x="60253" y="2429359"/>
                  </a:lnTo>
                  <a:lnTo>
                    <a:pt x="39280" y="2388887"/>
                  </a:lnTo>
                  <a:lnTo>
                    <a:pt x="22499" y="2346108"/>
                  </a:lnTo>
                  <a:lnTo>
                    <a:pt x="10179" y="2301292"/>
                  </a:lnTo>
                  <a:lnTo>
                    <a:pt x="2589" y="2254708"/>
                  </a:lnTo>
                  <a:lnTo>
                    <a:pt x="0" y="2206625"/>
                  </a:lnTo>
                  <a:lnTo>
                    <a:pt x="0" y="441325"/>
                  </a:lnTo>
                  <a:close/>
                </a:path>
              </a:pathLst>
            </a:custGeom>
            <a:ln w="57150">
              <a:solidFill>
                <a:srgbClr val="2D75B6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39798" y="6180525"/>
              <a:ext cx="1371600" cy="18669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9575" y="6180525"/>
              <a:ext cx="1905000" cy="18669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752975" y="4423450"/>
              <a:ext cx="2724150" cy="2049682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xfrm>
            <a:off x="405225" y="2129383"/>
            <a:ext cx="7029450" cy="33821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40" dirty="0"/>
              <a:t>About</a:t>
            </a:r>
            <a:r>
              <a:rPr spc="-55" dirty="0"/>
              <a:t> </a:t>
            </a:r>
            <a:r>
              <a:rPr spc="-85" dirty="0"/>
              <a:t>the</a:t>
            </a:r>
            <a:r>
              <a:rPr spc="-55" dirty="0"/>
              <a:t> </a:t>
            </a:r>
            <a:r>
              <a:rPr spc="-135" dirty="0"/>
              <a:t>Gabii</a:t>
            </a:r>
            <a:r>
              <a:rPr spc="-70" dirty="0"/>
              <a:t> </a:t>
            </a:r>
            <a:r>
              <a:rPr spc="-10" dirty="0"/>
              <a:t>Project</a:t>
            </a:r>
          </a:p>
          <a:p>
            <a:pPr marL="12700" marR="5080">
              <a:lnSpc>
                <a:spcPct val="100299"/>
              </a:lnSpc>
              <a:spcBef>
                <a:spcPts val="35"/>
              </a:spcBef>
            </a:pPr>
            <a:r>
              <a:rPr sz="1400" b="0" spc="-110" dirty="0">
                <a:latin typeface="Arial"/>
                <a:cs typeface="Arial"/>
              </a:rPr>
              <a:t>We</a:t>
            </a:r>
            <a:r>
              <a:rPr sz="1400" b="0" spc="-105" dirty="0">
                <a:latin typeface="Arial"/>
                <a:cs typeface="Arial"/>
              </a:rPr>
              <a:t> </a:t>
            </a:r>
            <a:r>
              <a:rPr sz="1400" b="0" spc="-45" dirty="0">
                <a:latin typeface="Arial"/>
                <a:cs typeface="Arial"/>
              </a:rPr>
              <a:t>are</a:t>
            </a:r>
            <a:r>
              <a:rPr sz="1400" b="0" spc="-100" dirty="0">
                <a:latin typeface="Arial"/>
                <a:cs typeface="Arial"/>
              </a:rPr>
              <a:t> </a:t>
            </a:r>
            <a:r>
              <a:rPr sz="1400" b="0" spc="-70" dirty="0">
                <a:latin typeface="Arial"/>
                <a:cs typeface="Arial"/>
              </a:rPr>
              <a:t>an</a:t>
            </a:r>
            <a:r>
              <a:rPr sz="1400" b="0" spc="-65" dirty="0">
                <a:latin typeface="Arial"/>
                <a:cs typeface="Arial"/>
              </a:rPr>
              <a:t> </a:t>
            </a:r>
            <a:r>
              <a:rPr sz="1400" b="0" spc="-25" dirty="0">
                <a:latin typeface="Arial"/>
                <a:cs typeface="Arial"/>
              </a:rPr>
              <a:t>international</a:t>
            </a:r>
            <a:r>
              <a:rPr sz="1400" b="0" spc="-15" dirty="0">
                <a:latin typeface="Arial"/>
                <a:cs typeface="Arial"/>
              </a:rPr>
              <a:t> </a:t>
            </a:r>
            <a:r>
              <a:rPr sz="1400" b="0" spc="-70" dirty="0">
                <a:latin typeface="Arial"/>
                <a:cs typeface="Arial"/>
              </a:rPr>
              <a:t>archaeological</a:t>
            </a:r>
            <a:r>
              <a:rPr sz="1400" b="0" spc="-95" dirty="0">
                <a:latin typeface="Arial"/>
                <a:cs typeface="Arial"/>
              </a:rPr>
              <a:t> </a:t>
            </a:r>
            <a:r>
              <a:rPr sz="1400" b="0" spc="-10" dirty="0">
                <a:latin typeface="Arial"/>
                <a:cs typeface="Arial"/>
              </a:rPr>
              <a:t>initiative</a:t>
            </a:r>
            <a:r>
              <a:rPr sz="1400" b="0" spc="-25" dirty="0">
                <a:latin typeface="Arial"/>
                <a:cs typeface="Arial"/>
              </a:rPr>
              <a:t> </a:t>
            </a:r>
            <a:r>
              <a:rPr sz="1400" b="0" spc="-30" dirty="0">
                <a:latin typeface="Arial"/>
                <a:cs typeface="Arial"/>
              </a:rPr>
              <a:t>affiliated</a:t>
            </a:r>
            <a:r>
              <a:rPr sz="1400" b="0" spc="-60" dirty="0">
                <a:latin typeface="Arial"/>
                <a:cs typeface="Arial"/>
              </a:rPr>
              <a:t> </a:t>
            </a:r>
            <a:r>
              <a:rPr sz="1400" b="0" dirty="0">
                <a:latin typeface="Arial"/>
                <a:cs typeface="Arial"/>
              </a:rPr>
              <a:t>with</a:t>
            </a:r>
            <a:r>
              <a:rPr sz="1400" b="0" spc="-60" dirty="0">
                <a:latin typeface="Arial"/>
                <a:cs typeface="Arial"/>
              </a:rPr>
              <a:t> </a:t>
            </a:r>
            <a:r>
              <a:rPr lang="en-US" sz="1400" b="0" spc="-60" dirty="0">
                <a:latin typeface="Arial"/>
                <a:cs typeface="Arial"/>
              </a:rPr>
              <a:t>the </a:t>
            </a:r>
            <a:r>
              <a:rPr lang="en-US" sz="1400" spc="-60" dirty="0">
                <a:latin typeface="Arial"/>
                <a:cs typeface="Arial"/>
              </a:rPr>
              <a:t>Department of Classics, Archaeology, and Religion at </a:t>
            </a:r>
            <a:r>
              <a:rPr lang="en-US" sz="1400" dirty="0">
                <a:latin typeface="Arial"/>
                <a:cs typeface="Arial"/>
              </a:rPr>
              <a:t>Mizzou </a:t>
            </a:r>
            <a:r>
              <a:rPr lang="en-US" sz="1400" b="0" dirty="0">
                <a:latin typeface="Arial"/>
                <a:cs typeface="Arial"/>
              </a:rPr>
              <a:t>and led by Prof. Marcello Mogetta</a:t>
            </a:r>
            <a:r>
              <a:rPr sz="1400" b="0" spc="-40" dirty="0">
                <a:latin typeface="Arial"/>
                <a:cs typeface="Arial"/>
              </a:rPr>
              <a:t>.</a:t>
            </a:r>
            <a:r>
              <a:rPr sz="1400" b="0" spc="-50" dirty="0">
                <a:latin typeface="Arial"/>
                <a:cs typeface="Arial"/>
              </a:rPr>
              <a:t> </a:t>
            </a:r>
            <a:r>
              <a:rPr sz="1400" b="0" spc="-110" dirty="0">
                <a:latin typeface="Arial"/>
                <a:cs typeface="Arial"/>
              </a:rPr>
              <a:t>We</a:t>
            </a:r>
            <a:r>
              <a:rPr sz="1400" b="0" spc="-95" dirty="0">
                <a:latin typeface="Arial"/>
                <a:cs typeface="Arial"/>
              </a:rPr>
              <a:t> </a:t>
            </a:r>
            <a:r>
              <a:rPr sz="1400" b="0" spc="-85" dirty="0">
                <a:latin typeface="Arial"/>
                <a:cs typeface="Arial"/>
              </a:rPr>
              <a:t>have</a:t>
            </a:r>
            <a:r>
              <a:rPr sz="1400" b="0" spc="-20" dirty="0">
                <a:latin typeface="Arial"/>
                <a:cs typeface="Arial"/>
              </a:rPr>
              <a:t> been </a:t>
            </a:r>
            <a:r>
              <a:rPr sz="1400" b="0" spc="-80" dirty="0">
                <a:latin typeface="Arial"/>
                <a:cs typeface="Arial"/>
              </a:rPr>
              <a:t>excavating</a:t>
            </a:r>
            <a:r>
              <a:rPr sz="1400" b="0" spc="-65" dirty="0">
                <a:latin typeface="Arial"/>
                <a:cs typeface="Arial"/>
              </a:rPr>
              <a:t> </a:t>
            </a:r>
            <a:r>
              <a:rPr sz="1400" b="0" spc="-20" dirty="0">
                <a:latin typeface="Arial"/>
                <a:cs typeface="Arial"/>
              </a:rPr>
              <a:t>the</a:t>
            </a:r>
            <a:r>
              <a:rPr sz="1400" b="0" spc="-105" dirty="0">
                <a:latin typeface="Arial"/>
                <a:cs typeface="Arial"/>
              </a:rPr>
              <a:t> </a:t>
            </a:r>
            <a:r>
              <a:rPr sz="1400" b="0" spc="-45" dirty="0">
                <a:latin typeface="Arial"/>
                <a:cs typeface="Arial"/>
              </a:rPr>
              <a:t>Latin</a:t>
            </a:r>
            <a:r>
              <a:rPr sz="1400" b="0" spc="-65" dirty="0">
                <a:latin typeface="Arial"/>
                <a:cs typeface="Arial"/>
              </a:rPr>
              <a:t> </a:t>
            </a:r>
            <a:r>
              <a:rPr sz="1400" b="0" spc="-30" dirty="0">
                <a:latin typeface="Arial"/>
                <a:cs typeface="Arial"/>
              </a:rPr>
              <a:t>city</a:t>
            </a:r>
            <a:r>
              <a:rPr sz="1400" b="0" spc="-35" dirty="0">
                <a:latin typeface="Arial"/>
                <a:cs typeface="Arial"/>
              </a:rPr>
              <a:t> </a:t>
            </a:r>
            <a:r>
              <a:rPr sz="1400" b="0" dirty="0">
                <a:latin typeface="Arial"/>
                <a:cs typeface="Arial"/>
              </a:rPr>
              <a:t>of</a:t>
            </a:r>
            <a:r>
              <a:rPr sz="1400" b="0" spc="-55" dirty="0">
                <a:latin typeface="Arial"/>
                <a:cs typeface="Arial"/>
              </a:rPr>
              <a:t> </a:t>
            </a:r>
            <a:r>
              <a:rPr sz="1400" b="0" spc="-75" dirty="0">
                <a:latin typeface="Arial"/>
                <a:cs typeface="Arial"/>
              </a:rPr>
              <a:t>Gabii</a:t>
            </a:r>
            <a:r>
              <a:rPr sz="1400" b="0" spc="-95" dirty="0">
                <a:latin typeface="Arial"/>
                <a:cs typeface="Arial"/>
              </a:rPr>
              <a:t> </a:t>
            </a:r>
            <a:r>
              <a:rPr sz="1400" b="0" spc="-90" dirty="0">
                <a:latin typeface="Arial"/>
                <a:cs typeface="Arial"/>
              </a:rPr>
              <a:t>since</a:t>
            </a:r>
            <a:r>
              <a:rPr sz="1400" b="0" spc="-25" dirty="0">
                <a:latin typeface="Arial"/>
                <a:cs typeface="Arial"/>
              </a:rPr>
              <a:t> </a:t>
            </a:r>
            <a:r>
              <a:rPr sz="1400" b="0" spc="-75" dirty="0">
                <a:latin typeface="Arial"/>
                <a:cs typeface="Arial"/>
              </a:rPr>
              <a:t>2007</a:t>
            </a:r>
            <a:r>
              <a:rPr sz="1400" b="0" spc="-35" dirty="0">
                <a:latin typeface="Arial"/>
                <a:cs typeface="Arial"/>
              </a:rPr>
              <a:t> </a:t>
            </a:r>
            <a:r>
              <a:rPr sz="1400" b="0" dirty="0">
                <a:latin typeface="Arial"/>
                <a:cs typeface="Arial"/>
              </a:rPr>
              <a:t>to</a:t>
            </a:r>
            <a:r>
              <a:rPr sz="1400" b="0" spc="-70" dirty="0">
                <a:latin typeface="Arial"/>
                <a:cs typeface="Arial"/>
              </a:rPr>
              <a:t> </a:t>
            </a:r>
            <a:r>
              <a:rPr sz="1400" b="0" spc="-40" dirty="0">
                <a:latin typeface="Arial"/>
                <a:cs typeface="Arial"/>
              </a:rPr>
              <a:t>study</a:t>
            </a:r>
            <a:r>
              <a:rPr sz="1400" b="0" spc="-110" dirty="0">
                <a:latin typeface="Arial"/>
                <a:cs typeface="Arial"/>
              </a:rPr>
              <a:t> </a:t>
            </a:r>
            <a:r>
              <a:rPr sz="1400" b="0" dirty="0">
                <a:latin typeface="Arial"/>
                <a:cs typeface="Arial"/>
              </a:rPr>
              <a:t>the</a:t>
            </a:r>
            <a:r>
              <a:rPr sz="1400" b="0" spc="-25" dirty="0">
                <a:latin typeface="Arial"/>
                <a:cs typeface="Arial"/>
              </a:rPr>
              <a:t> formation</a:t>
            </a:r>
            <a:r>
              <a:rPr sz="1400" b="0" spc="-65" dirty="0">
                <a:latin typeface="Arial"/>
                <a:cs typeface="Arial"/>
              </a:rPr>
              <a:t> </a:t>
            </a:r>
            <a:r>
              <a:rPr sz="1400" b="0" spc="-60" dirty="0">
                <a:latin typeface="Arial"/>
                <a:cs typeface="Arial"/>
              </a:rPr>
              <a:t>and</a:t>
            </a:r>
            <a:r>
              <a:rPr sz="1400" b="0" spc="-70" dirty="0">
                <a:latin typeface="Arial"/>
                <a:cs typeface="Arial"/>
              </a:rPr>
              <a:t> </a:t>
            </a:r>
            <a:r>
              <a:rPr sz="1400" b="0" spc="-35" dirty="0">
                <a:latin typeface="Arial"/>
                <a:cs typeface="Arial"/>
              </a:rPr>
              <a:t>growth</a:t>
            </a:r>
            <a:r>
              <a:rPr sz="1400" b="0" spc="-65" dirty="0">
                <a:latin typeface="Arial"/>
                <a:cs typeface="Arial"/>
              </a:rPr>
              <a:t> </a:t>
            </a:r>
            <a:r>
              <a:rPr sz="1400" b="0" dirty="0">
                <a:latin typeface="Arial"/>
                <a:cs typeface="Arial"/>
              </a:rPr>
              <a:t>of</a:t>
            </a:r>
            <a:r>
              <a:rPr sz="1400" b="0" spc="-55" dirty="0">
                <a:latin typeface="Arial"/>
                <a:cs typeface="Arial"/>
              </a:rPr>
              <a:t> </a:t>
            </a:r>
            <a:r>
              <a:rPr sz="1400" b="0" spc="-100" dirty="0">
                <a:latin typeface="Arial"/>
                <a:cs typeface="Arial"/>
              </a:rPr>
              <a:t>a</a:t>
            </a:r>
            <a:r>
              <a:rPr sz="1400" b="0" spc="-80" dirty="0">
                <a:latin typeface="Arial"/>
                <a:cs typeface="Arial"/>
              </a:rPr>
              <a:t> </a:t>
            </a:r>
            <a:r>
              <a:rPr sz="1400" b="0" spc="-10" dirty="0">
                <a:latin typeface="Arial"/>
                <a:cs typeface="Arial"/>
              </a:rPr>
              <a:t>city-</a:t>
            </a:r>
            <a:r>
              <a:rPr sz="1400" b="0" spc="-55" dirty="0">
                <a:latin typeface="Arial"/>
                <a:cs typeface="Arial"/>
              </a:rPr>
              <a:t>state</a:t>
            </a:r>
            <a:r>
              <a:rPr sz="1400" b="0" spc="-40" dirty="0">
                <a:latin typeface="Arial"/>
                <a:cs typeface="Arial"/>
              </a:rPr>
              <a:t> </a:t>
            </a:r>
            <a:r>
              <a:rPr sz="1400" b="0" dirty="0">
                <a:latin typeface="Arial"/>
                <a:cs typeface="Arial"/>
              </a:rPr>
              <a:t>that</a:t>
            </a:r>
            <a:r>
              <a:rPr sz="1400" b="0" spc="-110" dirty="0">
                <a:latin typeface="Arial"/>
                <a:cs typeface="Arial"/>
              </a:rPr>
              <a:t> </a:t>
            </a:r>
            <a:r>
              <a:rPr sz="1400" b="0" spc="-75" dirty="0">
                <a:latin typeface="Arial"/>
                <a:cs typeface="Arial"/>
              </a:rPr>
              <a:t>was</a:t>
            </a:r>
            <a:r>
              <a:rPr lang="en-US" sz="1400" b="0" spc="-75" dirty="0"/>
              <a:t> a</a:t>
            </a:r>
            <a:r>
              <a:rPr sz="1400" b="0" spc="-35" dirty="0">
                <a:latin typeface="Arial"/>
                <a:cs typeface="Arial"/>
              </a:rPr>
              <a:t> </a:t>
            </a:r>
            <a:r>
              <a:rPr sz="1400" b="0" spc="-45" dirty="0">
                <a:latin typeface="Arial"/>
                <a:cs typeface="Arial"/>
              </a:rPr>
              <a:t>neighbor</a:t>
            </a:r>
            <a:r>
              <a:rPr sz="1400" b="0" spc="-125" dirty="0">
                <a:latin typeface="Arial"/>
                <a:cs typeface="Arial"/>
              </a:rPr>
              <a:t> </a:t>
            </a:r>
            <a:r>
              <a:rPr sz="1400" b="0" spc="-60" dirty="0">
                <a:latin typeface="Arial"/>
                <a:cs typeface="Arial"/>
              </a:rPr>
              <a:t>and</a:t>
            </a:r>
            <a:r>
              <a:rPr sz="1400" b="0" spc="-80" dirty="0">
                <a:latin typeface="Arial"/>
                <a:cs typeface="Arial"/>
              </a:rPr>
              <a:t> </a:t>
            </a:r>
            <a:r>
              <a:rPr sz="1400" b="0" spc="-30" dirty="0">
                <a:latin typeface="Arial"/>
                <a:cs typeface="Arial"/>
              </a:rPr>
              <a:t>rival </a:t>
            </a:r>
            <a:r>
              <a:rPr sz="1400" b="0" dirty="0">
                <a:latin typeface="Arial"/>
                <a:cs typeface="Arial"/>
              </a:rPr>
              <a:t>to</a:t>
            </a:r>
            <a:r>
              <a:rPr sz="1400" b="0" spc="-80" dirty="0">
                <a:latin typeface="Arial"/>
                <a:cs typeface="Arial"/>
              </a:rPr>
              <a:t> </a:t>
            </a:r>
            <a:r>
              <a:rPr sz="1400" b="0" spc="-130" dirty="0">
                <a:latin typeface="Arial"/>
                <a:cs typeface="Arial"/>
              </a:rPr>
              <a:t>Rome</a:t>
            </a:r>
            <a:r>
              <a:rPr sz="1400" b="0" spc="-40" dirty="0">
                <a:latin typeface="Arial"/>
                <a:cs typeface="Arial"/>
              </a:rPr>
              <a:t> </a:t>
            </a:r>
            <a:r>
              <a:rPr sz="1400" b="0" spc="-30" dirty="0">
                <a:latin typeface="Arial"/>
                <a:cs typeface="Arial"/>
              </a:rPr>
              <a:t>in</a:t>
            </a:r>
            <a:r>
              <a:rPr sz="1400" b="0" spc="-75" dirty="0">
                <a:latin typeface="Arial"/>
                <a:cs typeface="Arial"/>
              </a:rPr>
              <a:t> </a:t>
            </a:r>
            <a:r>
              <a:rPr sz="1400" b="0" dirty="0">
                <a:latin typeface="Arial"/>
                <a:cs typeface="Arial"/>
              </a:rPr>
              <a:t>the</a:t>
            </a:r>
            <a:r>
              <a:rPr sz="1400" b="0" spc="-40" dirty="0">
                <a:latin typeface="Arial"/>
                <a:cs typeface="Arial"/>
              </a:rPr>
              <a:t> </a:t>
            </a:r>
            <a:r>
              <a:rPr sz="1400" b="0" spc="-10" dirty="0">
                <a:latin typeface="Arial"/>
                <a:cs typeface="Arial"/>
              </a:rPr>
              <a:t>first</a:t>
            </a:r>
            <a:r>
              <a:rPr sz="1400" b="0" spc="-30" dirty="0">
                <a:latin typeface="Arial"/>
                <a:cs typeface="Arial"/>
              </a:rPr>
              <a:t> </a:t>
            </a:r>
            <a:r>
              <a:rPr sz="1400" b="0" spc="-35" dirty="0">
                <a:latin typeface="Arial"/>
                <a:cs typeface="Arial"/>
              </a:rPr>
              <a:t>millennium</a:t>
            </a:r>
            <a:r>
              <a:rPr sz="1400" b="0" spc="-90" dirty="0">
                <a:latin typeface="Arial"/>
                <a:cs typeface="Arial"/>
              </a:rPr>
              <a:t> </a:t>
            </a:r>
            <a:r>
              <a:rPr sz="1400" b="0" spc="-195" dirty="0">
                <a:latin typeface="Arial"/>
                <a:cs typeface="Arial"/>
              </a:rPr>
              <a:t>BCE,</a:t>
            </a:r>
            <a:r>
              <a:rPr lang="en-US" sz="1400" b="0" spc="-60" dirty="0"/>
              <a:t>. </a:t>
            </a:r>
            <a:r>
              <a:rPr sz="1400" b="0" spc="-75" dirty="0">
                <a:latin typeface="Arial"/>
                <a:cs typeface="Arial"/>
              </a:rPr>
              <a:t>Our</a:t>
            </a:r>
            <a:r>
              <a:rPr sz="1400" b="0" spc="-25" dirty="0">
                <a:latin typeface="Arial"/>
                <a:cs typeface="Arial"/>
              </a:rPr>
              <a:t> </a:t>
            </a:r>
            <a:r>
              <a:rPr sz="1400" b="0" spc="-80" dirty="0">
                <a:latin typeface="Arial"/>
                <a:cs typeface="Arial"/>
              </a:rPr>
              <a:t>research</a:t>
            </a:r>
            <a:r>
              <a:rPr sz="1400" b="0" spc="-60" dirty="0">
                <a:latin typeface="Arial"/>
                <a:cs typeface="Arial"/>
              </a:rPr>
              <a:t> tackles</a:t>
            </a:r>
            <a:r>
              <a:rPr sz="1400" b="0" spc="-95" dirty="0">
                <a:latin typeface="Arial"/>
                <a:cs typeface="Arial"/>
              </a:rPr>
              <a:t> </a:t>
            </a:r>
            <a:r>
              <a:rPr sz="1400" b="0" spc="-55" dirty="0">
                <a:latin typeface="Arial"/>
                <a:cs typeface="Arial"/>
              </a:rPr>
              <a:t>big questions</a:t>
            </a:r>
            <a:r>
              <a:rPr sz="1400" b="0" spc="-95" dirty="0">
                <a:latin typeface="Arial"/>
                <a:cs typeface="Arial"/>
              </a:rPr>
              <a:t> </a:t>
            </a:r>
            <a:r>
              <a:rPr sz="1400" b="0" spc="-30" dirty="0">
                <a:latin typeface="Arial"/>
                <a:cs typeface="Arial"/>
              </a:rPr>
              <a:t>about</a:t>
            </a:r>
            <a:r>
              <a:rPr sz="1400" b="0" spc="-90" dirty="0">
                <a:latin typeface="Arial"/>
                <a:cs typeface="Arial"/>
              </a:rPr>
              <a:t> </a:t>
            </a:r>
            <a:r>
              <a:rPr lang="en-US" sz="1400" b="0" spc="-90" dirty="0"/>
              <a:t>Roman </a:t>
            </a:r>
            <a:r>
              <a:rPr sz="1400" b="0" spc="-55" dirty="0">
                <a:latin typeface="Arial"/>
                <a:cs typeface="Arial"/>
              </a:rPr>
              <a:t>urbanism</a:t>
            </a:r>
            <a:r>
              <a:rPr sz="1400" b="0" spc="-80" dirty="0">
                <a:latin typeface="Arial"/>
                <a:cs typeface="Arial"/>
              </a:rPr>
              <a:t> </a:t>
            </a:r>
            <a:r>
              <a:rPr sz="1400" b="0" spc="-30" dirty="0">
                <a:latin typeface="Arial"/>
                <a:cs typeface="Arial"/>
              </a:rPr>
              <a:t>in</a:t>
            </a:r>
            <a:r>
              <a:rPr sz="1400" b="0" spc="-60" dirty="0">
                <a:latin typeface="Arial"/>
                <a:cs typeface="Arial"/>
              </a:rPr>
              <a:t> </a:t>
            </a:r>
            <a:r>
              <a:rPr sz="1400" b="0" spc="-50" dirty="0">
                <a:latin typeface="Arial"/>
                <a:cs typeface="Arial"/>
              </a:rPr>
              <a:t>ancient</a:t>
            </a:r>
            <a:r>
              <a:rPr sz="1400" b="0" spc="-90" dirty="0">
                <a:latin typeface="Arial"/>
                <a:cs typeface="Arial"/>
              </a:rPr>
              <a:t> </a:t>
            </a:r>
            <a:r>
              <a:rPr sz="1400" b="0" spc="-25" dirty="0">
                <a:latin typeface="Arial"/>
                <a:cs typeface="Arial"/>
              </a:rPr>
              <a:t>Italy</a:t>
            </a:r>
            <a:r>
              <a:rPr lang="en-US" sz="1400" b="0" spc="-25" dirty="0"/>
              <a:t> </a:t>
            </a:r>
            <a:r>
              <a:rPr lang="en-US" sz="1400" b="0" spc="-35" dirty="0"/>
              <a:t>through</a:t>
            </a:r>
            <a:r>
              <a:rPr lang="en-US" sz="1400" b="0" spc="-60" dirty="0"/>
              <a:t> </a:t>
            </a:r>
            <a:r>
              <a:rPr lang="en-US" sz="1400" b="0" dirty="0"/>
              <a:t>the</a:t>
            </a:r>
            <a:r>
              <a:rPr lang="en-US" sz="1400" b="0" spc="-20" dirty="0"/>
              <a:t> </a:t>
            </a:r>
            <a:r>
              <a:rPr lang="en-US" sz="1400" b="0" spc="-30" dirty="0"/>
              <a:t>integration</a:t>
            </a:r>
            <a:r>
              <a:rPr lang="en-US" sz="1400" b="0" spc="-65" dirty="0"/>
              <a:t> </a:t>
            </a:r>
            <a:r>
              <a:rPr lang="en-US" sz="1400" b="0" spc="-35" dirty="0"/>
              <a:t>of</a:t>
            </a:r>
            <a:r>
              <a:rPr lang="en-US" sz="1400" b="0" spc="500" dirty="0"/>
              <a:t> </a:t>
            </a:r>
            <a:r>
              <a:rPr lang="en-US" sz="1400" b="0" spc="-50" dirty="0"/>
              <a:t>spatial</a:t>
            </a:r>
            <a:r>
              <a:rPr lang="en-US" sz="1400" b="0" spc="-90" dirty="0"/>
              <a:t> </a:t>
            </a:r>
            <a:r>
              <a:rPr lang="en-US" sz="1400" b="0" spc="-45" dirty="0"/>
              <a:t>data, </a:t>
            </a:r>
            <a:r>
              <a:rPr lang="en-US" sz="1400" b="0" spc="-40" dirty="0"/>
              <a:t>architecture</a:t>
            </a:r>
            <a:r>
              <a:rPr lang="en-US" sz="1400" b="0" spc="-100" dirty="0"/>
              <a:t> </a:t>
            </a:r>
            <a:r>
              <a:rPr lang="en-US" sz="1400" b="0" spc="-60" dirty="0"/>
              <a:t>and </a:t>
            </a:r>
            <a:r>
              <a:rPr lang="en-US" sz="1400" b="0" spc="-55" dirty="0"/>
              <a:t>stratigraphy,</a:t>
            </a:r>
            <a:r>
              <a:rPr lang="en-US" sz="1400" b="0" spc="-125" dirty="0"/>
              <a:t> </a:t>
            </a:r>
            <a:r>
              <a:rPr lang="en-US" sz="1400" b="0" spc="-60" dirty="0"/>
              <a:t>and </a:t>
            </a:r>
            <a:r>
              <a:rPr lang="en-US" sz="1400" b="0" spc="-100" dirty="0"/>
              <a:t>a</a:t>
            </a:r>
            <a:r>
              <a:rPr lang="en-US" sz="1400" b="0" spc="-70" dirty="0"/>
              <a:t> </a:t>
            </a:r>
            <a:r>
              <a:rPr lang="en-US" sz="1400" b="0" spc="-30" dirty="0"/>
              <a:t>wide</a:t>
            </a:r>
            <a:r>
              <a:rPr lang="en-US" sz="1400" b="0" spc="-100" dirty="0"/>
              <a:t> </a:t>
            </a:r>
            <a:r>
              <a:rPr lang="en-US" sz="1400" b="0" spc="-30" dirty="0"/>
              <a:t>variety </a:t>
            </a:r>
            <a:r>
              <a:rPr lang="en-US" sz="1400" b="0" dirty="0"/>
              <a:t>of</a:t>
            </a:r>
            <a:r>
              <a:rPr lang="en-US" sz="1400" b="0" spc="-125" dirty="0"/>
              <a:t> </a:t>
            </a:r>
            <a:r>
              <a:rPr lang="en-US" sz="1400" b="0" spc="-40" dirty="0"/>
              <a:t>finds</a:t>
            </a:r>
            <a:r>
              <a:rPr lang="en-US" sz="1400" b="0" spc="-15" dirty="0"/>
              <a:t> </a:t>
            </a:r>
            <a:r>
              <a:rPr lang="en-US" sz="1400" b="0" spc="-75" dirty="0"/>
              <a:t>spanning</a:t>
            </a:r>
            <a:r>
              <a:rPr lang="en-US" sz="1400" b="0" spc="-55" dirty="0"/>
              <a:t> </a:t>
            </a:r>
            <a:r>
              <a:rPr lang="en-US" sz="1400" b="0" spc="-30" dirty="0"/>
              <a:t>from</a:t>
            </a:r>
            <a:r>
              <a:rPr lang="en-US" sz="1400" b="0" spc="-75" dirty="0"/>
              <a:t> </a:t>
            </a:r>
            <a:r>
              <a:rPr lang="en-US" sz="1400" b="0" dirty="0"/>
              <a:t>the</a:t>
            </a:r>
            <a:r>
              <a:rPr lang="en-US" sz="1400" b="0" spc="-20" dirty="0"/>
              <a:t> </a:t>
            </a:r>
            <a:r>
              <a:rPr lang="en-US" sz="1400" b="0" spc="-35" dirty="0"/>
              <a:t>Iron</a:t>
            </a:r>
            <a:r>
              <a:rPr lang="en-US" sz="1400" b="0" spc="-65" dirty="0"/>
              <a:t> </a:t>
            </a:r>
            <a:r>
              <a:rPr lang="en-US" sz="1400" b="0" spc="-25" dirty="0"/>
              <a:t>Age </a:t>
            </a:r>
            <a:r>
              <a:rPr lang="en-US" sz="1400" b="0" dirty="0"/>
              <a:t>to</a:t>
            </a:r>
            <a:r>
              <a:rPr lang="en-US" sz="1400" b="0" spc="-35" dirty="0"/>
              <a:t> </a:t>
            </a:r>
            <a:r>
              <a:rPr lang="en-US" sz="1400" b="0" spc="-80" dirty="0"/>
              <a:t>Late</a:t>
            </a:r>
            <a:r>
              <a:rPr lang="en-US" sz="1400" b="0" spc="-110" dirty="0"/>
              <a:t> </a:t>
            </a:r>
            <a:r>
              <a:rPr lang="en-US" sz="1400" b="0" spc="-105" dirty="0"/>
              <a:t>Antiquity</a:t>
            </a:r>
            <a:r>
              <a:rPr lang="en-US" sz="1400" b="0" spc="-10" dirty="0"/>
              <a:t>.</a:t>
            </a:r>
            <a:endParaRPr lang="en-US" sz="1400" dirty="0"/>
          </a:p>
          <a:p>
            <a:pPr marL="12700" marR="5080">
              <a:lnSpc>
                <a:spcPct val="100299"/>
              </a:lnSpc>
              <a:spcBef>
                <a:spcPts val="35"/>
              </a:spcBef>
            </a:pPr>
            <a:r>
              <a:rPr sz="1400" b="0" spc="-75" dirty="0">
                <a:latin typeface="Arial"/>
                <a:cs typeface="Arial"/>
              </a:rPr>
              <a:t>,</a:t>
            </a:r>
            <a:r>
              <a:rPr sz="1400" b="0" spc="-45" dirty="0">
                <a:latin typeface="Arial"/>
                <a:cs typeface="Arial"/>
              </a:rPr>
              <a:t> </a:t>
            </a:r>
            <a:endParaRPr lang="en-US" sz="1400" b="0" spc="-45" dirty="0">
              <a:latin typeface="Arial"/>
              <a:cs typeface="Arial"/>
            </a:endParaRPr>
          </a:p>
          <a:p>
            <a:pPr marL="12700" marR="5080">
              <a:lnSpc>
                <a:spcPct val="100299"/>
              </a:lnSpc>
              <a:spcBef>
                <a:spcPts val="35"/>
              </a:spcBef>
            </a:pPr>
            <a:r>
              <a:rPr spc="-95" dirty="0"/>
              <a:t>What</a:t>
            </a:r>
            <a:r>
              <a:rPr spc="-60" dirty="0"/>
              <a:t> </a:t>
            </a:r>
            <a:r>
              <a:rPr spc="-150" dirty="0"/>
              <a:t>you</a:t>
            </a:r>
            <a:r>
              <a:rPr spc="-95" dirty="0"/>
              <a:t> </a:t>
            </a:r>
            <a:r>
              <a:rPr spc="-65" dirty="0"/>
              <a:t>will</a:t>
            </a:r>
            <a:r>
              <a:rPr spc="-105" dirty="0"/>
              <a:t> </a:t>
            </a:r>
            <a:r>
              <a:rPr spc="-10" dirty="0"/>
              <a:t>learn</a:t>
            </a:r>
          </a:p>
          <a:p>
            <a:pPr marL="298450" marR="2759710" indent="-286385">
              <a:lnSpc>
                <a:spcPts val="1730"/>
              </a:lnSpc>
              <a:spcBef>
                <a:spcPts val="55"/>
              </a:spcBef>
              <a:buChar char="•"/>
              <a:tabLst>
                <a:tab pos="298450" algn="l"/>
              </a:tabLst>
            </a:pPr>
            <a:r>
              <a:rPr sz="1400" b="0" spc="-100" dirty="0">
                <a:latin typeface="Arial"/>
                <a:cs typeface="Arial"/>
              </a:rPr>
              <a:t>The</a:t>
            </a:r>
            <a:r>
              <a:rPr sz="1400" b="0" spc="-10" dirty="0">
                <a:latin typeface="Arial"/>
                <a:cs typeface="Arial"/>
              </a:rPr>
              <a:t> </a:t>
            </a:r>
            <a:r>
              <a:rPr sz="1400" b="0" spc="-75" dirty="0">
                <a:latin typeface="Arial"/>
                <a:cs typeface="Arial"/>
              </a:rPr>
              <a:t>archaeology</a:t>
            </a:r>
            <a:r>
              <a:rPr sz="1400" b="0" spc="-100" dirty="0">
                <a:latin typeface="Arial"/>
                <a:cs typeface="Arial"/>
              </a:rPr>
              <a:t> </a:t>
            </a:r>
            <a:r>
              <a:rPr sz="1400" b="0" dirty="0">
                <a:latin typeface="Arial"/>
                <a:cs typeface="Arial"/>
              </a:rPr>
              <a:t>of</a:t>
            </a:r>
            <a:r>
              <a:rPr sz="1400" b="0" spc="-40" dirty="0">
                <a:latin typeface="Arial"/>
                <a:cs typeface="Arial"/>
              </a:rPr>
              <a:t> </a:t>
            </a:r>
            <a:r>
              <a:rPr sz="1400" b="0" spc="-130" dirty="0">
                <a:latin typeface="Arial"/>
                <a:cs typeface="Arial"/>
              </a:rPr>
              <a:t>Rome</a:t>
            </a:r>
            <a:r>
              <a:rPr sz="1400" b="0" spc="-5" dirty="0">
                <a:latin typeface="Arial"/>
                <a:cs typeface="Arial"/>
              </a:rPr>
              <a:t> </a:t>
            </a:r>
            <a:r>
              <a:rPr sz="1400" b="0" spc="-60" dirty="0">
                <a:latin typeface="Arial"/>
                <a:cs typeface="Arial"/>
              </a:rPr>
              <a:t>and</a:t>
            </a:r>
            <a:r>
              <a:rPr sz="1400" b="0" spc="-55" dirty="0">
                <a:latin typeface="Arial"/>
                <a:cs typeface="Arial"/>
              </a:rPr>
              <a:t> Latium,</a:t>
            </a:r>
            <a:r>
              <a:rPr sz="1400" b="0" spc="-30" dirty="0">
                <a:latin typeface="Arial"/>
                <a:cs typeface="Arial"/>
              </a:rPr>
              <a:t> </a:t>
            </a:r>
            <a:r>
              <a:rPr sz="1400" b="0" spc="-50" dirty="0">
                <a:latin typeface="Arial"/>
                <a:cs typeface="Arial"/>
              </a:rPr>
              <a:t>including</a:t>
            </a:r>
            <a:r>
              <a:rPr sz="1400" b="0" spc="-45" dirty="0">
                <a:latin typeface="Arial"/>
                <a:cs typeface="Arial"/>
              </a:rPr>
              <a:t> </a:t>
            </a:r>
            <a:r>
              <a:rPr sz="1400" b="0" spc="-20" dirty="0">
                <a:latin typeface="Arial"/>
                <a:cs typeface="Arial"/>
              </a:rPr>
              <a:t>guided </a:t>
            </a:r>
            <a:r>
              <a:rPr sz="1400" b="0" spc="-25" dirty="0">
                <a:latin typeface="Arial"/>
                <a:cs typeface="Arial"/>
              </a:rPr>
              <a:t>trips</a:t>
            </a:r>
            <a:r>
              <a:rPr sz="1400" b="0" spc="-100" dirty="0">
                <a:latin typeface="Arial"/>
                <a:cs typeface="Arial"/>
              </a:rPr>
              <a:t> </a:t>
            </a:r>
            <a:r>
              <a:rPr sz="1400" b="0" spc="50" dirty="0">
                <a:latin typeface="Arial"/>
                <a:cs typeface="Arial"/>
              </a:rPr>
              <a:t>to</a:t>
            </a:r>
            <a:r>
              <a:rPr sz="1400" b="0" spc="-65" dirty="0">
                <a:latin typeface="Arial"/>
                <a:cs typeface="Arial"/>
              </a:rPr>
              <a:t> select</a:t>
            </a:r>
            <a:r>
              <a:rPr sz="1400" b="0" spc="-95" dirty="0">
                <a:latin typeface="Arial"/>
                <a:cs typeface="Arial"/>
              </a:rPr>
              <a:t> </a:t>
            </a:r>
            <a:r>
              <a:rPr sz="1400" b="0" spc="-70" dirty="0">
                <a:latin typeface="Arial"/>
                <a:cs typeface="Arial"/>
              </a:rPr>
              <a:t>sites</a:t>
            </a:r>
            <a:r>
              <a:rPr sz="1400" b="0" spc="-20" dirty="0">
                <a:latin typeface="Arial"/>
                <a:cs typeface="Arial"/>
              </a:rPr>
              <a:t> </a:t>
            </a:r>
            <a:r>
              <a:rPr sz="1400" b="0" spc="-60" dirty="0">
                <a:latin typeface="Arial"/>
                <a:cs typeface="Arial"/>
              </a:rPr>
              <a:t>and </a:t>
            </a:r>
            <a:r>
              <a:rPr sz="1400" b="0" spc="-90" dirty="0">
                <a:latin typeface="Arial"/>
                <a:cs typeface="Arial"/>
              </a:rPr>
              <a:t>museums</a:t>
            </a:r>
            <a:r>
              <a:rPr sz="1400" b="0" spc="-100" dirty="0">
                <a:latin typeface="Arial"/>
                <a:cs typeface="Arial"/>
              </a:rPr>
              <a:t> </a:t>
            </a:r>
            <a:r>
              <a:rPr sz="1400" b="0" spc="-60" dirty="0">
                <a:latin typeface="Arial"/>
                <a:cs typeface="Arial"/>
              </a:rPr>
              <a:t>and</a:t>
            </a:r>
            <a:r>
              <a:rPr sz="1400" b="0" spc="-65" dirty="0">
                <a:latin typeface="Arial"/>
                <a:cs typeface="Arial"/>
              </a:rPr>
              <a:t> </a:t>
            </a:r>
            <a:r>
              <a:rPr sz="1400" b="0" dirty="0">
                <a:latin typeface="Arial"/>
                <a:cs typeface="Arial"/>
              </a:rPr>
              <a:t>off-</a:t>
            </a:r>
            <a:r>
              <a:rPr sz="1400" b="0" spc="-40" dirty="0">
                <a:latin typeface="Arial"/>
                <a:cs typeface="Arial"/>
              </a:rPr>
              <a:t>site</a:t>
            </a:r>
            <a:r>
              <a:rPr sz="1400" b="0" spc="-100" dirty="0">
                <a:latin typeface="Arial"/>
                <a:cs typeface="Arial"/>
              </a:rPr>
              <a:t> </a:t>
            </a:r>
            <a:r>
              <a:rPr sz="1400" b="0" spc="-10" dirty="0">
                <a:latin typeface="Arial"/>
                <a:cs typeface="Arial"/>
              </a:rPr>
              <a:t>lectures</a:t>
            </a:r>
            <a:endParaRPr sz="1400" dirty="0">
              <a:latin typeface="Arial"/>
              <a:cs typeface="Arial"/>
            </a:endParaRPr>
          </a:p>
          <a:p>
            <a:pPr marL="298450" indent="-285750">
              <a:lnSpc>
                <a:spcPts val="1570"/>
              </a:lnSpc>
              <a:buChar char="•"/>
              <a:tabLst>
                <a:tab pos="298450" algn="l"/>
              </a:tabLst>
            </a:pPr>
            <a:r>
              <a:rPr sz="1400" b="0" spc="-90" dirty="0">
                <a:latin typeface="Arial"/>
                <a:cs typeface="Arial"/>
              </a:rPr>
              <a:t>Excavation</a:t>
            </a:r>
            <a:r>
              <a:rPr sz="1400" b="0" spc="-55" dirty="0">
                <a:latin typeface="Arial"/>
                <a:cs typeface="Arial"/>
              </a:rPr>
              <a:t> </a:t>
            </a:r>
            <a:r>
              <a:rPr sz="1400" b="0" spc="-60" dirty="0">
                <a:latin typeface="Arial"/>
                <a:cs typeface="Arial"/>
              </a:rPr>
              <a:t>and</a:t>
            </a:r>
            <a:r>
              <a:rPr sz="1400" b="0" spc="-50" dirty="0">
                <a:latin typeface="Arial"/>
                <a:cs typeface="Arial"/>
              </a:rPr>
              <a:t> </a:t>
            </a:r>
            <a:r>
              <a:rPr sz="1400" b="0" spc="-25" dirty="0">
                <a:latin typeface="Arial"/>
                <a:cs typeface="Arial"/>
              </a:rPr>
              <a:t>interpretation</a:t>
            </a:r>
            <a:r>
              <a:rPr sz="1400" b="0" spc="-45" dirty="0">
                <a:latin typeface="Arial"/>
                <a:cs typeface="Arial"/>
              </a:rPr>
              <a:t> </a:t>
            </a:r>
            <a:r>
              <a:rPr sz="1400" b="0" dirty="0">
                <a:latin typeface="Arial"/>
                <a:cs typeface="Arial"/>
              </a:rPr>
              <a:t>of</a:t>
            </a:r>
            <a:r>
              <a:rPr sz="1400" b="0" spc="-35" dirty="0">
                <a:latin typeface="Arial"/>
                <a:cs typeface="Arial"/>
              </a:rPr>
              <a:t> </a:t>
            </a:r>
            <a:r>
              <a:rPr sz="1400" b="0" spc="-45" dirty="0">
                <a:latin typeface="Arial"/>
                <a:cs typeface="Arial"/>
              </a:rPr>
              <a:t>ancient</a:t>
            </a:r>
            <a:r>
              <a:rPr sz="1400" b="0" spc="5" dirty="0">
                <a:latin typeface="Arial"/>
                <a:cs typeface="Arial"/>
              </a:rPr>
              <a:t> </a:t>
            </a:r>
            <a:r>
              <a:rPr sz="1400" b="0" spc="-10" dirty="0">
                <a:latin typeface="Arial"/>
                <a:cs typeface="Arial"/>
              </a:rPr>
              <a:t>Gabii</a:t>
            </a:r>
            <a:endParaRPr sz="1400" dirty="0">
              <a:latin typeface="Arial"/>
              <a:cs typeface="Arial"/>
            </a:endParaRPr>
          </a:p>
          <a:p>
            <a:pPr marL="298450" indent="-285750">
              <a:lnSpc>
                <a:spcPts val="1664"/>
              </a:lnSpc>
              <a:buChar char="•"/>
              <a:tabLst>
                <a:tab pos="298450" algn="l"/>
              </a:tabLst>
            </a:pPr>
            <a:r>
              <a:rPr sz="1400" b="0" spc="-50" dirty="0">
                <a:latin typeface="Arial"/>
                <a:cs typeface="Arial"/>
              </a:rPr>
              <a:t>Digital,</a:t>
            </a:r>
            <a:r>
              <a:rPr sz="1400" b="0" spc="-5" dirty="0">
                <a:latin typeface="Arial"/>
                <a:cs typeface="Arial"/>
              </a:rPr>
              <a:t> </a:t>
            </a:r>
            <a:r>
              <a:rPr sz="1400" b="0" spc="-30" dirty="0">
                <a:latin typeface="Arial"/>
                <a:cs typeface="Arial"/>
              </a:rPr>
              <a:t>cutting-</a:t>
            </a:r>
            <a:r>
              <a:rPr sz="1400" b="0" spc="-85" dirty="0">
                <a:latin typeface="Arial"/>
                <a:cs typeface="Arial"/>
              </a:rPr>
              <a:t>edge</a:t>
            </a:r>
            <a:r>
              <a:rPr sz="1400" b="0" spc="-65" dirty="0">
                <a:latin typeface="Arial"/>
                <a:cs typeface="Arial"/>
              </a:rPr>
              <a:t> </a:t>
            </a:r>
            <a:r>
              <a:rPr sz="1400" b="0" spc="-50" dirty="0">
                <a:latin typeface="Arial"/>
                <a:cs typeface="Arial"/>
              </a:rPr>
              <a:t>recording</a:t>
            </a:r>
            <a:r>
              <a:rPr sz="1400" b="0" spc="-20" dirty="0">
                <a:latin typeface="Arial"/>
                <a:cs typeface="Arial"/>
              </a:rPr>
              <a:t> </a:t>
            </a:r>
            <a:r>
              <a:rPr sz="1400" b="0" spc="-10" dirty="0">
                <a:latin typeface="Arial"/>
                <a:cs typeface="Arial"/>
              </a:rPr>
              <a:t>techniques</a:t>
            </a:r>
            <a:endParaRPr sz="1400" dirty="0">
              <a:latin typeface="Arial"/>
              <a:cs typeface="Arial"/>
            </a:endParaRPr>
          </a:p>
          <a:p>
            <a:pPr marL="298450" marR="3169920" indent="-286385">
              <a:lnSpc>
                <a:spcPts val="1650"/>
              </a:lnSpc>
              <a:spcBef>
                <a:spcPts val="125"/>
              </a:spcBef>
              <a:buChar char="•"/>
              <a:tabLst>
                <a:tab pos="298450" algn="l"/>
              </a:tabLst>
            </a:pPr>
            <a:r>
              <a:rPr sz="1400" b="0" spc="-65" dirty="0">
                <a:latin typeface="Arial"/>
                <a:cs typeface="Arial"/>
              </a:rPr>
              <a:t>Scientific</a:t>
            </a:r>
            <a:r>
              <a:rPr sz="1400" b="0" spc="-40" dirty="0">
                <a:latin typeface="Arial"/>
                <a:cs typeface="Arial"/>
              </a:rPr>
              <a:t> </a:t>
            </a:r>
            <a:r>
              <a:rPr sz="1400" b="0" spc="-90" dirty="0">
                <a:latin typeface="Arial"/>
                <a:cs typeface="Arial"/>
              </a:rPr>
              <a:t>processes,</a:t>
            </a:r>
            <a:r>
              <a:rPr sz="1400" b="0" spc="-10" dirty="0">
                <a:latin typeface="Arial"/>
                <a:cs typeface="Arial"/>
              </a:rPr>
              <a:t> </a:t>
            </a:r>
            <a:r>
              <a:rPr sz="1400" b="0" spc="-50" dirty="0">
                <a:latin typeface="Arial"/>
                <a:cs typeface="Arial"/>
              </a:rPr>
              <a:t>including</a:t>
            </a:r>
            <a:r>
              <a:rPr sz="1400" b="0" spc="-30" dirty="0">
                <a:latin typeface="Arial"/>
                <a:cs typeface="Arial"/>
              </a:rPr>
              <a:t> </a:t>
            </a:r>
            <a:r>
              <a:rPr sz="1400" b="0" spc="-45" dirty="0">
                <a:latin typeface="Arial"/>
                <a:cs typeface="Arial"/>
              </a:rPr>
              <a:t>environmental</a:t>
            </a:r>
            <a:r>
              <a:rPr sz="1400" b="0" spc="25" dirty="0">
                <a:latin typeface="Arial"/>
                <a:cs typeface="Arial"/>
              </a:rPr>
              <a:t> </a:t>
            </a:r>
            <a:r>
              <a:rPr sz="1400" b="0" spc="-25" dirty="0">
                <a:latin typeface="Arial"/>
                <a:cs typeface="Arial"/>
              </a:rPr>
              <a:t>and </a:t>
            </a:r>
            <a:r>
              <a:rPr sz="1400" b="0" spc="-45" dirty="0">
                <a:latin typeface="Arial"/>
                <a:cs typeface="Arial"/>
              </a:rPr>
              <a:t>biological</a:t>
            </a:r>
            <a:r>
              <a:rPr sz="1400" b="0" spc="-15" dirty="0">
                <a:latin typeface="Arial"/>
                <a:cs typeface="Arial"/>
              </a:rPr>
              <a:t> </a:t>
            </a:r>
            <a:r>
              <a:rPr sz="1400" b="0" spc="-10" dirty="0">
                <a:latin typeface="Arial"/>
                <a:cs typeface="Arial"/>
              </a:rPr>
              <a:t>analysis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19075" y="7514327"/>
            <a:ext cx="3790950" cy="2387641"/>
          </a:xfrm>
          <a:custGeom>
            <a:avLst/>
            <a:gdLst/>
            <a:ahLst/>
            <a:cxnLst/>
            <a:rect l="l" t="t" r="r" b="b"/>
            <a:pathLst>
              <a:path w="3790950" h="1895475">
                <a:moveTo>
                  <a:pt x="3313176" y="0"/>
                </a:moveTo>
                <a:lnTo>
                  <a:pt x="477773" y="0"/>
                </a:lnTo>
                <a:lnTo>
                  <a:pt x="428924" y="2466"/>
                </a:lnTo>
                <a:lnTo>
                  <a:pt x="381485" y="9705"/>
                </a:lnTo>
                <a:lnTo>
                  <a:pt x="335698" y="21476"/>
                </a:lnTo>
                <a:lnTo>
                  <a:pt x="291802" y="37540"/>
                </a:lnTo>
                <a:lnTo>
                  <a:pt x="250038" y="57656"/>
                </a:lnTo>
                <a:lnTo>
                  <a:pt x="210645" y="81586"/>
                </a:lnTo>
                <a:lnTo>
                  <a:pt x="173865" y="109087"/>
                </a:lnTo>
                <a:lnTo>
                  <a:pt x="139936" y="139922"/>
                </a:lnTo>
                <a:lnTo>
                  <a:pt x="109100" y="173849"/>
                </a:lnTo>
                <a:lnTo>
                  <a:pt x="81596" y="210629"/>
                </a:lnTo>
                <a:lnTo>
                  <a:pt x="57664" y="250021"/>
                </a:lnTo>
                <a:lnTo>
                  <a:pt x="37545" y="291786"/>
                </a:lnTo>
                <a:lnTo>
                  <a:pt x="21479" y="335684"/>
                </a:lnTo>
                <a:lnTo>
                  <a:pt x="9706" y="381474"/>
                </a:lnTo>
                <a:lnTo>
                  <a:pt x="2466" y="428918"/>
                </a:lnTo>
                <a:lnTo>
                  <a:pt x="0" y="477774"/>
                </a:lnTo>
                <a:lnTo>
                  <a:pt x="0" y="1417701"/>
                </a:lnTo>
                <a:lnTo>
                  <a:pt x="2466" y="1466550"/>
                </a:lnTo>
                <a:lnTo>
                  <a:pt x="9706" y="1513989"/>
                </a:lnTo>
                <a:lnTo>
                  <a:pt x="21479" y="1559776"/>
                </a:lnTo>
                <a:lnTo>
                  <a:pt x="37545" y="1603672"/>
                </a:lnTo>
                <a:lnTo>
                  <a:pt x="57664" y="1645436"/>
                </a:lnTo>
                <a:lnTo>
                  <a:pt x="81596" y="1684829"/>
                </a:lnTo>
                <a:lnTo>
                  <a:pt x="109100" y="1721609"/>
                </a:lnTo>
                <a:lnTo>
                  <a:pt x="139936" y="1755538"/>
                </a:lnTo>
                <a:lnTo>
                  <a:pt x="173865" y="1786374"/>
                </a:lnTo>
                <a:lnTo>
                  <a:pt x="210645" y="1813878"/>
                </a:lnTo>
                <a:lnTo>
                  <a:pt x="250038" y="1837810"/>
                </a:lnTo>
                <a:lnTo>
                  <a:pt x="291802" y="1857929"/>
                </a:lnTo>
                <a:lnTo>
                  <a:pt x="335698" y="1873995"/>
                </a:lnTo>
                <a:lnTo>
                  <a:pt x="381485" y="1885768"/>
                </a:lnTo>
                <a:lnTo>
                  <a:pt x="428924" y="1893008"/>
                </a:lnTo>
                <a:lnTo>
                  <a:pt x="477773" y="1895475"/>
                </a:lnTo>
                <a:lnTo>
                  <a:pt x="3313176" y="1895475"/>
                </a:lnTo>
                <a:lnTo>
                  <a:pt x="3362031" y="1893008"/>
                </a:lnTo>
                <a:lnTo>
                  <a:pt x="3409475" y="1885768"/>
                </a:lnTo>
                <a:lnTo>
                  <a:pt x="3455265" y="1873995"/>
                </a:lnTo>
                <a:lnTo>
                  <a:pt x="3499163" y="1857929"/>
                </a:lnTo>
                <a:lnTo>
                  <a:pt x="3540928" y="1837810"/>
                </a:lnTo>
                <a:lnTo>
                  <a:pt x="3580320" y="1813878"/>
                </a:lnTo>
                <a:lnTo>
                  <a:pt x="3617100" y="1786374"/>
                </a:lnTo>
                <a:lnTo>
                  <a:pt x="3651027" y="1755538"/>
                </a:lnTo>
                <a:lnTo>
                  <a:pt x="3681862" y="1721609"/>
                </a:lnTo>
                <a:lnTo>
                  <a:pt x="3709363" y="1684829"/>
                </a:lnTo>
                <a:lnTo>
                  <a:pt x="3733293" y="1645436"/>
                </a:lnTo>
                <a:lnTo>
                  <a:pt x="3753409" y="1603672"/>
                </a:lnTo>
                <a:lnTo>
                  <a:pt x="3769473" y="1559776"/>
                </a:lnTo>
                <a:lnTo>
                  <a:pt x="3781244" y="1513989"/>
                </a:lnTo>
                <a:lnTo>
                  <a:pt x="3788483" y="1466550"/>
                </a:lnTo>
                <a:lnTo>
                  <a:pt x="3790950" y="1417701"/>
                </a:lnTo>
                <a:lnTo>
                  <a:pt x="3790950" y="477774"/>
                </a:lnTo>
                <a:lnTo>
                  <a:pt x="3788483" y="428918"/>
                </a:lnTo>
                <a:lnTo>
                  <a:pt x="3781244" y="381474"/>
                </a:lnTo>
                <a:lnTo>
                  <a:pt x="3769473" y="335684"/>
                </a:lnTo>
                <a:lnTo>
                  <a:pt x="3753409" y="291786"/>
                </a:lnTo>
                <a:lnTo>
                  <a:pt x="3733293" y="250021"/>
                </a:lnTo>
                <a:lnTo>
                  <a:pt x="3709363" y="210629"/>
                </a:lnTo>
                <a:lnTo>
                  <a:pt x="3681862" y="173849"/>
                </a:lnTo>
                <a:lnTo>
                  <a:pt x="3651027" y="139922"/>
                </a:lnTo>
                <a:lnTo>
                  <a:pt x="3617100" y="109087"/>
                </a:lnTo>
                <a:lnTo>
                  <a:pt x="3580320" y="81586"/>
                </a:lnTo>
                <a:lnTo>
                  <a:pt x="3540928" y="57656"/>
                </a:lnTo>
                <a:lnTo>
                  <a:pt x="3499163" y="37540"/>
                </a:lnTo>
                <a:lnTo>
                  <a:pt x="3455265" y="21476"/>
                </a:lnTo>
                <a:lnTo>
                  <a:pt x="3409475" y="9705"/>
                </a:lnTo>
                <a:lnTo>
                  <a:pt x="3362031" y="2466"/>
                </a:lnTo>
                <a:lnTo>
                  <a:pt x="3313176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244597" y="5948045"/>
            <a:ext cx="16040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95" dirty="0">
                <a:latin typeface="Arial"/>
                <a:cs typeface="Arial"/>
              </a:rPr>
              <a:t>What</a:t>
            </a:r>
            <a:r>
              <a:rPr sz="1800" b="1" spc="-65" dirty="0">
                <a:latin typeface="Arial"/>
                <a:cs typeface="Arial"/>
              </a:rPr>
              <a:t> </a:t>
            </a:r>
            <a:r>
              <a:rPr sz="1800" b="1" spc="-180" dirty="0">
                <a:latin typeface="Arial"/>
                <a:cs typeface="Arial"/>
              </a:rPr>
              <a:t>is</a:t>
            </a:r>
            <a:r>
              <a:rPr sz="1800" b="1" spc="-80" dirty="0">
                <a:latin typeface="Arial"/>
                <a:cs typeface="Arial"/>
              </a:rPr>
              <a:t> </a:t>
            </a:r>
            <a:r>
              <a:rPr sz="1800" b="1" spc="-125" dirty="0">
                <a:latin typeface="Arial"/>
                <a:cs typeface="Arial"/>
              </a:rPr>
              <a:t>included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343400" y="6248400"/>
            <a:ext cx="3181985" cy="238764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125"/>
              </a:spcBef>
              <a:buChar char="•"/>
              <a:tabLst>
                <a:tab pos="298450" algn="l"/>
              </a:tabLst>
            </a:pPr>
            <a:r>
              <a:rPr sz="1400" spc="-80" dirty="0">
                <a:latin typeface="Arial"/>
                <a:cs typeface="Arial"/>
              </a:rPr>
              <a:t>Program</a:t>
            </a:r>
            <a:r>
              <a:rPr sz="1400" spc="-45" dirty="0">
                <a:latin typeface="Arial"/>
                <a:cs typeface="Arial"/>
              </a:rPr>
              <a:t> </a:t>
            </a:r>
            <a:r>
              <a:rPr sz="1400" spc="-85" dirty="0">
                <a:latin typeface="Arial"/>
                <a:cs typeface="Arial"/>
              </a:rPr>
              <a:t>costs: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$6,</a:t>
            </a:r>
            <a:r>
              <a:rPr lang="en-US" sz="1400" spc="-10" dirty="0">
                <a:latin typeface="Arial"/>
                <a:cs typeface="Arial"/>
              </a:rPr>
              <a:t>45</a:t>
            </a:r>
            <a:r>
              <a:rPr sz="1400" spc="-10" dirty="0">
                <a:latin typeface="Arial"/>
                <a:cs typeface="Arial"/>
              </a:rPr>
              <a:t>0</a:t>
            </a:r>
            <a:r>
              <a:rPr lang="en-US" sz="1400" spc="-10" dirty="0">
                <a:latin typeface="Arial"/>
                <a:cs typeface="Arial"/>
              </a:rPr>
              <a:t> (or $6,000 for returners)</a:t>
            </a:r>
            <a:r>
              <a:rPr sz="1400" spc="-10" dirty="0">
                <a:latin typeface="Arial"/>
                <a:cs typeface="Arial"/>
              </a:rPr>
              <a:t>.</a:t>
            </a:r>
            <a:endParaRPr sz="1400" dirty="0">
              <a:latin typeface="Arial"/>
              <a:cs typeface="Arial"/>
            </a:endParaRPr>
          </a:p>
          <a:p>
            <a:pPr marL="298450" indent="-285750">
              <a:lnSpc>
                <a:spcPts val="1664"/>
              </a:lnSpc>
              <a:spcBef>
                <a:spcPts val="50"/>
              </a:spcBef>
              <a:buChar char="•"/>
              <a:tabLst>
                <a:tab pos="298450" algn="l"/>
              </a:tabLst>
            </a:pPr>
            <a:r>
              <a:rPr sz="1400" spc="-70" dirty="0">
                <a:latin typeface="Arial"/>
                <a:cs typeface="Arial"/>
              </a:rPr>
              <a:t>Accommodations</a:t>
            </a:r>
            <a:r>
              <a:rPr sz="1400" spc="-60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in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Frascati</a:t>
            </a:r>
            <a:endParaRPr sz="1400" dirty="0">
              <a:latin typeface="Arial"/>
              <a:cs typeface="Arial"/>
            </a:endParaRPr>
          </a:p>
          <a:p>
            <a:pPr marL="298450">
              <a:lnSpc>
                <a:spcPts val="1650"/>
              </a:lnSpc>
            </a:pPr>
            <a:r>
              <a:rPr sz="1400" spc="-20" dirty="0">
                <a:latin typeface="Arial"/>
                <a:cs typeface="Arial"/>
              </a:rPr>
              <a:t>(Metropolitan</a:t>
            </a:r>
            <a:r>
              <a:rPr sz="1400" spc="-55" dirty="0">
                <a:latin typeface="Arial"/>
                <a:cs typeface="Arial"/>
              </a:rPr>
              <a:t> </a:t>
            </a:r>
            <a:r>
              <a:rPr sz="1400" spc="-90" dirty="0">
                <a:latin typeface="Arial"/>
                <a:cs typeface="Arial"/>
              </a:rPr>
              <a:t>Area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of</a:t>
            </a:r>
            <a:r>
              <a:rPr sz="1400" spc="-4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Rome).</a:t>
            </a:r>
            <a:endParaRPr sz="1400" dirty="0">
              <a:latin typeface="Arial"/>
              <a:cs typeface="Arial"/>
            </a:endParaRPr>
          </a:p>
          <a:p>
            <a:pPr marL="298450" indent="-285750">
              <a:lnSpc>
                <a:spcPts val="1664"/>
              </a:lnSpc>
              <a:buChar char="•"/>
              <a:tabLst>
                <a:tab pos="298450" algn="l"/>
              </a:tabLst>
            </a:pPr>
            <a:r>
              <a:rPr lang="en-US" sz="1400" spc="-120" dirty="0">
                <a:latin typeface="Arial"/>
                <a:cs typeface="Arial"/>
              </a:rPr>
              <a:t>R</a:t>
            </a:r>
            <a:r>
              <a:rPr sz="1400" spc="-120" dirty="0">
                <a:latin typeface="Arial"/>
                <a:cs typeface="Arial"/>
              </a:rPr>
              <a:t>oom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60" dirty="0">
                <a:latin typeface="Arial"/>
                <a:cs typeface="Arial"/>
              </a:rPr>
              <a:t>and</a:t>
            </a:r>
            <a:r>
              <a:rPr sz="1400" spc="-65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board</a:t>
            </a:r>
            <a:r>
              <a:rPr lang="en-US" sz="1400" spc="-10" dirty="0">
                <a:latin typeface="Arial"/>
                <a:cs typeface="Arial"/>
              </a:rPr>
              <a:t> (breakfast and dinners)</a:t>
            </a:r>
            <a:r>
              <a:rPr sz="1400" spc="-10" dirty="0">
                <a:latin typeface="Arial"/>
                <a:cs typeface="Arial"/>
              </a:rPr>
              <a:t>.</a:t>
            </a:r>
            <a:endParaRPr sz="1400" dirty="0">
              <a:latin typeface="Arial"/>
              <a:cs typeface="Arial"/>
            </a:endParaRPr>
          </a:p>
          <a:p>
            <a:pPr marL="298450" marR="5080" indent="-286385">
              <a:lnSpc>
                <a:spcPct val="100499"/>
              </a:lnSpc>
              <a:spcBef>
                <a:spcPts val="40"/>
              </a:spcBef>
              <a:buChar char="•"/>
              <a:tabLst>
                <a:tab pos="298450" algn="l"/>
              </a:tabLst>
            </a:pPr>
            <a:r>
              <a:rPr lang="en-US" sz="1400" spc="-75" dirty="0">
                <a:latin typeface="Arial"/>
                <a:cs typeface="Arial"/>
              </a:rPr>
              <a:t>Travel and health i</a:t>
            </a:r>
            <a:r>
              <a:rPr sz="1400" spc="-75" dirty="0">
                <a:latin typeface="Arial"/>
                <a:cs typeface="Arial"/>
              </a:rPr>
              <a:t>nsurance,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40" dirty="0">
                <a:latin typeface="Arial"/>
                <a:cs typeface="Arial"/>
              </a:rPr>
              <a:t>equipment,</a:t>
            </a:r>
            <a:r>
              <a:rPr sz="1400" spc="-20" dirty="0">
                <a:latin typeface="Arial"/>
                <a:cs typeface="Arial"/>
              </a:rPr>
              <a:t> local </a:t>
            </a:r>
            <a:r>
              <a:rPr sz="1400" spc="-30" dirty="0">
                <a:latin typeface="Arial"/>
                <a:cs typeface="Arial"/>
              </a:rPr>
              <a:t>transportation,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85" dirty="0">
                <a:latin typeface="Arial"/>
                <a:cs typeface="Arial"/>
              </a:rPr>
              <a:t>weekday</a:t>
            </a:r>
            <a:r>
              <a:rPr sz="1400" spc="-25" dirty="0">
                <a:latin typeface="Arial"/>
                <a:cs typeface="Arial"/>
              </a:rPr>
              <a:t> </a:t>
            </a:r>
            <a:r>
              <a:rPr sz="1400" spc="-70" dirty="0">
                <a:latin typeface="Arial"/>
                <a:cs typeface="Arial"/>
              </a:rPr>
              <a:t>lunches,</a:t>
            </a:r>
            <a:r>
              <a:rPr sz="1400" spc="-35" dirty="0">
                <a:latin typeface="Arial"/>
                <a:cs typeface="Arial"/>
              </a:rPr>
              <a:t> select </a:t>
            </a:r>
            <a:r>
              <a:rPr sz="1400" spc="-80" dirty="0">
                <a:latin typeface="Arial"/>
                <a:cs typeface="Arial"/>
              </a:rPr>
              <a:t>museum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fees.</a:t>
            </a:r>
            <a:endParaRPr sz="1400" dirty="0">
              <a:latin typeface="Arial"/>
              <a:cs typeface="Arial"/>
            </a:endParaRPr>
          </a:p>
          <a:p>
            <a:pPr marL="298450" indent="-285750">
              <a:lnSpc>
                <a:spcPts val="1635"/>
              </a:lnSpc>
              <a:buChar char="•"/>
              <a:tabLst>
                <a:tab pos="298450" algn="l"/>
              </a:tabLst>
            </a:pPr>
            <a:r>
              <a:rPr sz="1400" spc="-10" dirty="0">
                <a:latin typeface="Arial"/>
                <a:cs typeface="Arial"/>
              </a:rPr>
              <a:t>24/7</a:t>
            </a:r>
            <a:r>
              <a:rPr sz="1400" spc="-35" dirty="0">
                <a:latin typeface="Arial"/>
                <a:cs typeface="Arial"/>
              </a:rPr>
              <a:t> </a:t>
            </a:r>
            <a:r>
              <a:rPr sz="1400" spc="-50" dirty="0">
                <a:latin typeface="Arial"/>
                <a:cs typeface="Arial"/>
              </a:rPr>
              <a:t>logistical</a:t>
            </a:r>
            <a:r>
              <a:rPr sz="1400" spc="-9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support.</a:t>
            </a:r>
            <a:endParaRPr sz="1400" dirty="0">
              <a:latin typeface="Arial"/>
              <a:cs typeface="Arial"/>
            </a:endParaRPr>
          </a:p>
          <a:p>
            <a:pPr marL="298450" indent="-285750">
              <a:lnSpc>
                <a:spcPts val="1664"/>
              </a:lnSpc>
              <a:buFont typeface="Arial"/>
              <a:buChar char="•"/>
              <a:tabLst>
                <a:tab pos="298450" algn="l"/>
              </a:tabLst>
            </a:pPr>
            <a:r>
              <a:rPr sz="1400" b="1" spc="-75" dirty="0">
                <a:latin typeface="Arial"/>
                <a:cs typeface="Arial"/>
              </a:rPr>
              <a:t>Not</a:t>
            </a:r>
            <a:r>
              <a:rPr sz="1400" b="1" spc="15" dirty="0">
                <a:latin typeface="Arial"/>
                <a:cs typeface="Arial"/>
              </a:rPr>
              <a:t> </a:t>
            </a:r>
            <a:r>
              <a:rPr sz="1400" b="1" spc="-100" dirty="0">
                <a:latin typeface="Arial"/>
                <a:cs typeface="Arial"/>
              </a:rPr>
              <a:t>included:</a:t>
            </a:r>
            <a:r>
              <a:rPr sz="1400" b="1" spc="-30" dirty="0">
                <a:latin typeface="Arial"/>
                <a:cs typeface="Arial"/>
              </a:rPr>
              <a:t> </a:t>
            </a:r>
            <a:r>
              <a:rPr sz="1400" spc="-30" dirty="0">
                <a:latin typeface="Arial"/>
                <a:cs typeface="Arial"/>
              </a:rPr>
              <a:t>international</a:t>
            </a:r>
            <a:r>
              <a:rPr sz="1400" spc="-50" dirty="0">
                <a:latin typeface="Arial"/>
                <a:cs typeface="Arial"/>
              </a:rPr>
              <a:t> </a:t>
            </a:r>
            <a:r>
              <a:rPr sz="1400" spc="-10" dirty="0">
                <a:latin typeface="Arial"/>
                <a:cs typeface="Arial"/>
              </a:rPr>
              <a:t>flights.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57326" y="7848600"/>
            <a:ext cx="3503540" cy="1799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800" b="1" spc="-305" dirty="0">
                <a:solidFill>
                  <a:srgbClr val="FFFFFF"/>
                </a:solidFill>
                <a:latin typeface="Arial"/>
                <a:cs typeface="Arial"/>
              </a:rPr>
              <a:t>APPLY</a:t>
            </a:r>
            <a:r>
              <a:rPr sz="1800" b="1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00" b="1" spc="-20" dirty="0">
                <a:solidFill>
                  <a:srgbClr val="FFFFFF"/>
                </a:solidFill>
                <a:latin typeface="Arial"/>
                <a:cs typeface="Arial"/>
              </a:rPr>
              <a:t>NOW!</a:t>
            </a:r>
            <a:endParaRPr sz="1800" dirty="0">
              <a:latin typeface="Arial"/>
              <a:cs typeface="Arial"/>
            </a:endParaRPr>
          </a:p>
          <a:p>
            <a:pPr marL="12700" marR="5080" indent="-8890" algn="ctr">
              <a:lnSpc>
                <a:spcPct val="100600"/>
              </a:lnSpc>
              <a:spcBef>
                <a:spcPts val="30"/>
              </a:spcBef>
            </a:pPr>
            <a:r>
              <a:rPr sz="1400" spc="-65" dirty="0">
                <a:solidFill>
                  <a:srgbClr val="FFFFFF"/>
                </a:solidFill>
                <a:latin typeface="Arial"/>
                <a:cs typeface="Arial"/>
              </a:rPr>
              <a:t>Submit</a:t>
            </a:r>
            <a:r>
              <a:rPr sz="14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40" dirty="0">
                <a:solidFill>
                  <a:srgbClr val="FFFFFF"/>
                </a:solidFill>
                <a:latin typeface="Arial"/>
                <a:cs typeface="Arial"/>
              </a:rPr>
              <a:t>your</a:t>
            </a:r>
            <a:r>
              <a:rPr lang="en-US" sz="1400" spc="-40" dirty="0">
                <a:solidFill>
                  <a:srgbClr val="FFFFFF"/>
                </a:solidFill>
                <a:latin typeface="Arial"/>
                <a:cs typeface="Arial"/>
              </a:rPr>
              <a:t> early-action</a:t>
            </a:r>
            <a:r>
              <a:rPr sz="1400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40" dirty="0">
                <a:solidFill>
                  <a:srgbClr val="FFFFFF"/>
                </a:solidFill>
                <a:latin typeface="Arial"/>
                <a:cs typeface="Arial"/>
              </a:rPr>
              <a:t>application</a:t>
            </a:r>
            <a:r>
              <a:rPr sz="14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40" dirty="0">
                <a:solidFill>
                  <a:srgbClr val="FFFFFF"/>
                </a:solidFill>
                <a:latin typeface="Arial"/>
                <a:cs typeface="Arial"/>
              </a:rPr>
              <a:t>online</a:t>
            </a:r>
            <a:r>
              <a:rPr sz="140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Arial"/>
                <a:cs typeface="Arial"/>
              </a:rPr>
              <a:t>at </a:t>
            </a:r>
            <a:r>
              <a:rPr sz="1400" u="sng" spc="-3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6"/>
              </a:rPr>
              <a:t>https://gabiiproject.org/apply-</a:t>
            </a:r>
            <a:r>
              <a:rPr sz="1400" u="sng" spc="-20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  <a:hlinkClick r:id="rId6"/>
              </a:rPr>
              <a:t>now/</a:t>
            </a:r>
            <a:r>
              <a:rPr sz="14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spc="-50" dirty="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sz="1400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110" dirty="0">
                <a:solidFill>
                  <a:srgbClr val="FFFFFF"/>
                </a:solidFill>
                <a:latin typeface="Arial"/>
                <a:cs typeface="Arial"/>
              </a:rPr>
              <a:t>December</a:t>
            </a:r>
            <a:r>
              <a:rPr sz="1400" b="1" spc="-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1400" b="1" spc="-65" dirty="0">
                <a:solidFill>
                  <a:srgbClr val="FFFFFF"/>
                </a:solidFill>
                <a:latin typeface="Arial"/>
                <a:cs typeface="Arial"/>
              </a:rPr>
              <a:t>1,</a:t>
            </a:r>
            <a:r>
              <a:rPr sz="14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00" b="1" spc="-20" dirty="0">
                <a:solidFill>
                  <a:srgbClr val="FFFFFF"/>
                </a:solidFill>
                <a:latin typeface="Arial"/>
                <a:cs typeface="Arial"/>
              </a:rPr>
              <a:t>202</a:t>
            </a:r>
            <a:r>
              <a:rPr lang="en-US" sz="1400" b="1" spc="-20" dirty="0">
                <a:solidFill>
                  <a:srgbClr val="FFFFFF"/>
                </a:solidFill>
                <a:latin typeface="Arial"/>
                <a:cs typeface="Arial"/>
              </a:rPr>
              <a:t>6</a:t>
            </a:r>
            <a:r>
              <a:rPr sz="1400" spc="-20" dirty="0">
                <a:solidFill>
                  <a:srgbClr val="FFFFFF"/>
                </a:solidFill>
                <a:latin typeface="Arial"/>
                <a:cs typeface="Arial"/>
              </a:rPr>
              <a:t>.</a:t>
            </a:r>
            <a:endParaRPr lang="en-US" sz="1400" spc="-2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 marR="5080" indent="-8890" algn="ctr">
              <a:lnSpc>
                <a:spcPct val="100600"/>
              </a:lnSpc>
              <a:spcBef>
                <a:spcPts val="30"/>
              </a:spcBef>
            </a:pPr>
            <a:endParaRPr lang="en-US" sz="1400" spc="-20" dirty="0">
              <a:solidFill>
                <a:srgbClr val="FFFFFF"/>
              </a:solidFill>
              <a:latin typeface="Arial"/>
              <a:cs typeface="Arial"/>
            </a:endParaRPr>
          </a:p>
          <a:p>
            <a:pPr marL="12700" marR="5080" indent="-8890" algn="ctr">
              <a:lnSpc>
                <a:spcPct val="100600"/>
              </a:lnSpc>
              <a:spcBef>
                <a:spcPts val="30"/>
              </a:spcBef>
            </a:pPr>
            <a:r>
              <a:rPr lang="en-US" sz="1400" spc="-20">
                <a:solidFill>
                  <a:srgbClr val="FFFFFF"/>
                </a:solidFill>
                <a:latin typeface="Arial"/>
                <a:cs typeface="Arial"/>
              </a:rPr>
              <a:t>We </a:t>
            </a:r>
            <a:r>
              <a:rPr lang="en-US" sz="1400" spc="-20" dirty="0">
                <a:solidFill>
                  <a:srgbClr val="FFFFFF"/>
                </a:solidFill>
                <a:latin typeface="Arial"/>
                <a:cs typeface="Arial"/>
              </a:rPr>
              <a:t>are willing to facilitate arrangements to help students get credit from their home institutions. 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4256629" y="8709505"/>
            <a:ext cx="3296696" cy="134889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ts val="1664"/>
              </a:lnSpc>
              <a:spcBef>
                <a:spcPts val="125"/>
              </a:spcBef>
            </a:pPr>
            <a:r>
              <a:rPr sz="1400" b="1" spc="-80" dirty="0">
                <a:solidFill>
                  <a:schemeClr val="tx1"/>
                </a:solidFill>
                <a:latin typeface="Arial"/>
                <a:cs typeface="Arial"/>
              </a:rPr>
              <a:t>Questions</a:t>
            </a:r>
            <a:r>
              <a:rPr lang="en-US" sz="1400" b="1" spc="-80" dirty="0">
                <a:solidFill>
                  <a:schemeClr val="tx1"/>
                </a:solidFill>
                <a:latin typeface="Arial"/>
                <a:cs typeface="Arial"/>
              </a:rPr>
              <a:t> about the program</a:t>
            </a:r>
            <a:r>
              <a:rPr sz="1400" b="1" spc="-80" dirty="0">
                <a:solidFill>
                  <a:schemeClr val="tx1"/>
                </a:solidFill>
                <a:latin typeface="Arial"/>
                <a:cs typeface="Arial"/>
              </a:rPr>
              <a:t>?</a:t>
            </a:r>
            <a:r>
              <a:rPr sz="1400" b="1" spc="-4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endParaRPr lang="en-US" sz="1400" b="1" spc="-40" dirty="0">
              <a:solidFill>
                <a:schemeClr val="tx1"/>
              </a:solidFill>
              <a:latin typeface="Arial"/>
              <a:cs typeface="Arial"/>
            </a:endParaRPr>
          </a:p>
          <a:p>
            <a:pPr algn="ctr">
              <a:lnSpc>
                <a:spcPts val="1664"/>
              </a:lnSpc>
              <a:spcBef>
                <a:spcPts val="125"/>
              </a:spcBef>
            </a:pPr>
            <a:r>
              <a:rPr lang="en-US" sz="1400" spc="-60" dirty="0">
                <a:solidFill>
                  <a:schemeClr val="tx1"/>
                </a:solidFill>
                <a:latin typeface="Arial"/>
                <a:cs typeface="Arial"/>
              </a:rPr>
              <a:t>Visit the project’s website: </a:t>
            </a:r>
          </a:p>
          <a:p>
            <a:pPr algn="ctr">
              <a:lnSpc>
                <a:spcPts val="1664"/>
              </a:lnSpc>
              <a:spcBef>
                <a:spcPts val="125"/>
              </a:spcBef>
            </a:pPr>
            <a:r>
              <a:rPr lang="en-US" sz="1400" b="1" spc="-60" dirty="0" err="1">
                <a:solidFill>
                  <a:srgbClr val="0070C0"/>
                </a:solidFill>
                <a:latin typeface="Arial"/>
                <a:cs typeface="Arial"/>
              </a:rPr>
              <a:t>gabiiproject.org</a:t>
            </a:r>
            <a:endParaRPr lang="en-US" sz="1400" b="1" spc="-60" dirty="0">
              <a:solidFill>
                <a:srgbClr val="0070C0"/>
              </a:solidFill>
              <a:latin typeface="Arial"/>
              <a:cs typeface="Arial"/>
            </a:endParaRPr>
          </a:p>
          <a:p>
            <a:pPr algn="ctr">
              <a:lnSpc>
                <a:spcPts val="1664"/>
              </a:lnSpc>
              <a:spcBef>
                <a:spcPts val="125"/>
              </a:spcBef>
            </a:pPr>
            <a:r>
              <a:rPr lang="en-US" sz="1400" spc="-60" dirty="0">
                <a:solidFill>
                  <a:schemeClr val="tx1"/>
                </a:solidFill>
                <a:latin typeface="Arial"/>
                <a:cs typeface="Arial"/>
              </a:rPr>
              <a:t>C</a:t>
            </a:r>
            <a:r>
              <a:rPr sz="1400" spc="-60" dirty="0">
                <a:solidFill>
                  <a:schemeClr val="tx1"/>
                </a:solidFill>
                <a:latin typeface="Arial"/>
                <a:cs typeface="Arial"/>
              </a:rPr>
              <a:t>ontact</a:t>
            </a:r>
            <a:r>
              <a:rPr sz="1400" spc="-8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400" spc="-35" dirty="0">
                <a:solidFill>
                  <a:schemeClr val="tx1"/>
                </a:solidFill>
                <a:latin typeface="Arial"/>
                <a:cs typeface="Arial"/>
              </a:rPr>
              <a:t>Prof. Mogetta:</a:t>
            </a:r>
            <a:r>
              <a:rPr lang="en-US" sz="1400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en-US" sz="1400" b="1" spc="-45" dirty="0" err="1">
                <a:solidFill>
                  <a:srgbClr val="0070C0"/>
                </a:solidFill>
                <a:uFill>
                  <a:solidFill>
                    <a:srgbClr val="FFFFFF"/>
                  </a:solidFill>
                </a:uFill>
                <a:latin typeface="Arial"/>
                <a:cs typeface="Arial"/>
              </a:rPr>
              <a:t>gabii.project@gmail.com</a:t>
            </a:r>
            <a:endParaRPr lang="en-US" sz="1400" b="1" spc="-45" dirty="0">
              <a:solidFill>
                <a:srgbClr val="0070C0"/>
              </a:solidFill>
              <a:uFill>
                <a:solidFill>
                  <a:srgbClr val="FFFFFF"/>
                </a:solidFill>
              </a:uFill>
              <a:latin typeface="Arial"/>
              <a:cs typeface="Arial"/>
            </a:endParaRPr>
          </a:p>
          <a:p>
            <a:pPr algn="ctr">
              <a:lnSpc>
                <a:spcPts val="1664"/>
              </a:lnSpc>
            </a:pPr>
            <a:endParaRPr sz="1400" b="1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pic>
        <p:nvPicPr>
          <p:cNvPr id="21" name="Picture 20" descr="A blue drawing of a bird&#10;&#10;AI-generated content may be incorrect.">
            <a:extLst>
              <a:ext uri="{FF2B5EF4-FFF2-40B4-BE49-F238E27FC236}">
                <a16:creationId xmlns:a16="http://schemas.microsoft.com/office/drawing/2014/main" id="{787446F7-D4B2-3054-0092-A174C5F0C1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9" t="7209" b="22213"/>
          <a:stretch>
            <a:fillRect/>
          </a:stretch>
        </p:blipFill>
        <p:spPr>
          <a:xfrm>
            <a:off x="390209" y="431703"/>
            <a:ext cx="1613532" cy="1295400"/>
          </a:xfrm>
          <a:prstGeom prst="rect">
            <a:avLst/>
          </a:prstGeom>
        </p:spPr>
      </p:pic>
      <p:pic>
        <p:nvPicPr>
          <p:cNvPr id="22" name="object 19">
            <a:extLst>
              <a:ext uri="{FF2B5EF4-FFF2-40B4-BE49-F238E27FC236}">
                <a16:creationId xmlns:a16="http://schemas.microsoft.com/office/drawing/2014/main" id="{0EDB3378-BC30-C624-F451-49BBC4F86851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257609" y="435628"/>
            <a:ext cx="1057591" cy="12113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7396</TotalTime>
  <Words>298</Words>
  <Application>Microsoft Macintosh PowerPoint</Application>
  <PresentationFormat>Custom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Arial</vt:lpstr>
      <vt:lpstr>Office Theme</vt:lpstr>
      <vt:lpstr>The Gabii Project: Summer Field School in Archaeology Rome, Italy June 13 – July 17, 2027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Mogetta, Marcello</cp:lastModifiedBy>
  <cp:revision>4</cp:revision>
  <dcterms:created xsi:type="dcterms:W3CDTF">2025-10-13T20:50:15Z</dcterms:created>
  <dcterms:modified xsi:type="dcterms:W3CDTF">2026-10-18T18:03:53Z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2024-10-21T00:00:00Z</vt:filetime>
  </property>
  <property fmtid="{D5CDD505-2E9C-101B-9397-08002B2CF9AE}" pid="3" name="LastSaved">
    <vt:filetime>2025-10-13T00:00:00Z</vt:filetime>
  </property>
</Properties>
</file>