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EB Garamond" panose="00000500000000000000" pitchFamily="2" charset="0"/>
      <p:regular r:id="rId12"/>
      <p:bold r:id="rId13"/>
      <p:italic r:id="rId14"/>
      <p:boldItalic r:id="rId15"/>
    </p:embeddedFont>
    <p:embeddedFont>
      <p:font typeface="EB Garamond Ultra-Bold" panose="020B0604020202020204" charset="0"/>
      <p:regular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old" panose="020F0502020204030203" pitchFamily="34" charset="0"/>
      <p:regular r:id="rId21"/>
      <p:bold r:id="rId22"/>
    </p:embeddedFont>
    <p:embeddedFont>
      <p:font typeface="Lato Bold Italics" panose="020B0604020202020204" charset="0"/>
      <p:regular r:id="rId23"/>
    </p:embeddedFont>
    <p:embeddedFont>
      <p:font typeface="Lato Heavy Italics" panose="020B0604020202020204" charset="0"/>
      <p:regular r:id="rId24"/>
    </p:embeddedFont>
    <p:embeddedFont>
      <p:font typeface="Lato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701DB3-47FC-BE9E-2998-38AA43DCB9F4}" v="38" dt="2023-08-07T14:16:34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1.sv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9388" y="-116541"/>
            <a:ext cx="8065154" cy="10529047"/>
            <a:chOff x="0" y="0"/>
            <a:chExt cx="10753538" cy="140387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274" r="14276"/>
            <a:stretch>
              <a:fillRect/>
            </a:stretch>
          </p:blipFill>
          <p:spPr>
            <a:xfrm>
              <a:off x="0" y="0"/>
              <a:ext cx="10753538" cy="1403872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-692783"/>
            <a:ext cx="18615441" cy="1721483"/>
            <a:chOff x="0" y="0"/>
            <a:chExt cx="4902832" cy="4533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5452094"/>
            <a:ext cx="666699" cy="666699"/>
          </a:xfrm>
          <a:custGeom>
            <a:avLst/>
            <a:gdLst/>
            <a:ahLst/>
            <a:cxnLst/>
            <a:rect l="l" t="t" r="r" b="b"/>
            <a:pathLst>
              <a:path w="666699" h="666699">
                <a:moveTo>
                  <a:pt x="0" y="0"/>
                </a:moveTo>
                <a:lnTo>
                  <a:pt x="666699" y="0"/>
                </a:lnTo>
                <a:lnTo>
                  <a:pt x="666699" y="666699"/>
                </a:lnTo>
                <a:lnTo>
                  <a:pt x="0" y="666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267605"/>
            <a:ext cx="666699" cy="666699"/>
          </a:xfrm>
          <a:custGeom>
            <a:avLst/>
            <a:gdLst/>
            <a:ahLst/>
            <a:cxnLst/>
            <a:rect l="l" t="t" r="r" b="b"/>
            <a:pathLst>
              <a:path w="666699" h="666699">
                <a:moveTo>
                  <a:pt x="0" y="0"/>
                </a:moveTo>
                <a:lnTo>
                  <a:pt x="666699" y="0"/>
                </a:lnTo>
                <a:lnTo>
                  <a:pt x="666699" y="666699"/>
                </a:lnTo>
                <a:lnTo>
                  <a:pt x="0" y="6666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7083916"/>
            <a:ext cx="666699" cy="666699"/>
          </a:xfrm>
          <a:custGeom>
            <a:avLst/>
            <a:gdLst/>
            <a:ahLst/>
            <a:cxnLst/>
            <a:rect l="l" t="t" r="r" b="b"/>
            <a:pathLst>
              <a:path w="666699" h="666699">
                <a:moveTo>
                  <a:pt x="0" y="0"/>
                </a:moveTo>
                <a:lnTo>
                  <a:pt x="666699" y="0"/>
                </a:lnTo>
                <a:lnTo>
                  <a:pt x="666699" y="666699"/>
                </a:lnTo>
                <a:lnTo>
                  <a:pt x="0" y="666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7900226"/>
            <a:ext cx="666699" cy="666699"/>
          </a:xfrm>
          <a:custGeom>
            <a:avLst/>
            <a:gdLst/>
            <a:ahLst/>
            <a:cxnLst/>
            <a:rect l="l" t="t" r="r" b="b"/>
            <a:pathLst>
              <a:path w="666699" h="666699">
                <a:moveTo>
                  <a:pt x="0" y="0"/>
                </a:moveTo>
                <a:lnTo>
                  <a:pt x="666699" y="0"/>
                </a:lnTo>
                <a:lnTo>
                  <a:pt x="666699" y="666699"/>
                </a:lnTo>
                <a:lnTo>
                  <a:pt x="0" y="666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4480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5" y="0"/>
                </a:lnTo>
                <a:lnTo>
                  <a:pt x="9627135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1809199"/>
            <a:ext cx="9062915" cy="282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33"/>
              </a:lnSpc>
            </a:pPr>
            <a:r>
              <a:rPr lang="en-US" sz="9277">
                <a:solidFill>
                  <a:srgbClr val="003466"/>
                </a:solidFill>
                <a:latin typeface="EB Garamond Ultra-Bold"/>
              </a:rPr>
              <a:t>National Lecture Program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98048" y="5527457"/>
            <a:ext cx="3586493" cy="45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52"/>
              </a:lnSpc>
              <a:spcBef>
                <a:spcPct val="0"/>
              </a:spcBef>
            </a:pPr>
            <a:r>
              <a:rPr lang="en-US" sz="2680">
                <a:solidFill>
                  <a:srgbClr val="003466"/>
                </a:solidFill>
                <a:latin typeface="Lato Bold"/>
              </a:rPr>
              <a:t>@archaeology_aia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8048" y="6343368"/>
            <a:ext cx="4318015" cy="45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52"/>
              </a:lnSpc>
              <a:spcBef>
                <a:spcPct val="0"/>
              </a:spcBef>
            </a:pPr>
            <a:r>
              <a:rPr lang="en-US" sz="2680">
                <a:solidFill>
                  <a:srgbClr val="003466"/>
                </a:solidFill>
                <a:latin typeface="Lato Bold"/>
              </a:rPr>
              <a:t>@Archaeological.Institute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98048" y="7159279"/>
            <a:ext cx="4318015" cy="45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52"/>
              </a:lnSpc>
              <a:spcBef>
                <a:spcPct val="0"/>
              </a:spcBef>
            </a:pPr>
            <a:r>
              <a:rPr lang="en-US" sz="2680">
                <a:solidFill>
                  <a:srgbClr val="003466"/>
                </a:solidFill>
                <a:latin typeface="Lato Bold"/>
              </a:rPr>
              <a:t>@archaeology_aia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98048" y="7979644"/>
            <a:ext cx="4318015" cy="45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52"/>
              </a:lnSpc>
              <a:spcBef>
                <a:spcPct val="0"/>
              </a:spcBef>
            </a:pPr>
            <a:r>
              <a:rPr lang="en-US" sz="2680">
                <a:solidFill>
                  <a:srgbClr val="003466"/>
                </a:solidFill>
                <a:latin typeface="Lato Bold"/>
              </a:rPr>
              <a:t>@ArchaeologyTV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2233"/>
            <a:ext cx="7451675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EB Garamond"/>
              </a:rPr>
              <a:t>Archaeological Institute of America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12053" y="14128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856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4" y="0"/>
                </a:lnTo>
                <a:lnTo>
                  <a:pt x="9627134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66960" y="95811"/>
            <a:ext cx="9713348" cy="1695063"/>
            <a:chOff x="0" y="0"/>
            <a:chExt cx="125418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4182" cy="218865"/>
            </a:xfrm>
            <a:custGeom>
              <a:avLst/>
              <a:gdLst/>
              <a:ahLst/>
              <a:cxnLst/>
              <a:rect l="l" t="t" r="r" b="b"/>
              <a:pathLst>
                <a:path w="1254182" h="218865">
                  <a:moveTo>
                    <a:pt x="105098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254182" y="218865"/>
                  </a:lnTo>
                  <a:lnTo>
                    <a:pt x="1050982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149251" y="230056"/>
            <a:ext cx="20207991" cy="235758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57059" y="2443822"/>
            <a:ext cx="5939947" cy="287634"/>
            <a:chOff x="0" y="0"/>
            <a:chExt cx="4519796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3322007"/>
            <a:ext cx="12865826" cy="117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420">
                <a:solidFill>
                  <a:srgbClr val="003466"/>
                </a:solidFill>
                <a:latin typeface="Lato Bold"/>
              </a:rPr>
              <a:t>The AIA is North America's largest and oldest archaeological organization with nearly 200,000 members worldwide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9953" y="5437620"/>
            <a:ext cx="4481904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Archaeologists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Educators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Excavations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Publications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Research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3466"/>
                </a:solidFill>
                <a:latin typeface="Lato"/>
              </a:rPr>
              <a:t>Site Preservation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234024" y="2883857"/>
            <a:ext cx="4616380" cy="5744638"/>
            <a:chOff x="0" y="0"/>
            <a:chExt cx="6155174" cy="765951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 l="23179" r="23179"/>
            <a:stretch>
              <a:fillRect/>
            </a:stretch>
          </p:blipFill>
          <p:spPr>
            <a:xfrm>
              <a:off x="0" y="0"/>
              <a:ext cx="6155174" cy="7659517"/>
            </a:xfrm>
            <a:prstGeom prst="rect">
              <a:avLst/>
            </a:prstGeom>
          </p:spPr>
        </p:pic>
      </p:grpSp>
      <p:sp>
        <p:nvSpPr>
          <p:cNvPr id="20" name="AutoShape 20"/>
          <p:cNvSpPr/>
          <p:nvPr/>
        </p:nvSpPr>
        <p:spPr>
          <a:xfrm flipV="1">
            <a:off x="5276173" y="5180546"/>
            <a:ext cx="0" cy="3447949"/>
          </a:xfrm>
          <a:prstGeom prst="line">
            <a:avLst/>
          </a:prstGeom>
          <a:ln w="19050" cap="flat">
            <a:solidFill>
              <a:srgbClr val="0034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028700" y="807820"/>
            <a:ext cx="10703528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Making Archaeology Happen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11577" y="342315"/>
            <a:ext cx="3847723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Since 1879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51261" y="4914900"/>
            <a:ext cx="2329644" cy="531292"/>
            <a:chOff x="0" y="0"/>
            <a:chExt cx="613569" cy="1399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3569" cy="139929"/>
            </a:xfrm>
            <a:custGeom>
              <a:avLst/>
              <a:gdLst/>
              <a:ahLst/>
              <a:cxnLst/>
              <a:rect l="l" t="t" r="r" b="b"/>
              <a:pathLst>
                <a:path w="613569" h="139929">
                  <a:moveTo>
                    <a:pt x="0" y="0"/>
                  </a:moveTo>
                  <a:lnTo>
                    <a:pt x="613569" y="0"/>
                  </a:lnTo>
                  <a:lnTo>
                    <a:pt x="613569" y="139929"/>
                  </a:lnTo>
                  <a:lnTo>
                    <a:pt x="0" y="139929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28700" y="4848225"/>
            <a:ext cx="343884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3466"/>
                </a:solidFill>
                <a:latin typeface="Lato Bold"/>
              </a:rPr>
              <a:t>We Support: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90735" y="5086350"/>
            <a:ext cx="6106530" cy="233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5"/>
              </a:lnSpc>
            </a:pPr>
            <a:r>
              <a:rPr lang="en-US" sz="3346">
                <a:solidFill>
                  <a:srgbClr val="003466"/>
                </a:solidFill>
                <a:latin typeface="Lato"/>
              </a:rPr>
              <a:t>Our </a:t>
            </a:r>
            <a:r>
              <a:rPr lang="en-US" sz="3346">
                <a:solidFill>
                  <a:srgbClr val="003466"/>
                </a:solidFill>
                <a:latin typeface="Lato Bold Italics"/>
              </a:rPr>
              <a:t>programs</a:t>
            </a:r>
            <a:r>
              <a:rPr lang="en-US" sz="3346">
                <a:solidFill>
                  <a:srgbClr val="003466"/>
                </a:solidFill>
                <a:latin typeface="Lato"/>
              </a:rPr>
              <a:t> and </a:t>
            </a:r>
            <a:r>
              <a:rPr lang="en-US" sz="3346">
                <a:solidFill>
                  <a:srgbClr val="003466"/>
                </a:solidFill>
                <a:latin typeface="Lato Bold Italics"/>
              </a:rPr>
              <a:t>publications</a:t>
            </a:r>
            <a:r>
              <a:rPr lang="en-US" sz="3346">
                <a:solidFill>
                  <a:srgbClr val="003466"/>
                </a:solidFill>
                <a:latin typeface="Lato"/>
              </a:rPr>
              <a:t> keep you up-to-date with archaeological discoveries and research from around the world.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937685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856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4" y="0"/>
                </a:lnTo>
                <a:lnTo>
                  <a:pt x="9627134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66960" y="95811"/>
            <a:ext cx="9713348" cy="1695063"/>
            <a:chOff x="0" y="0"/>
            <a:chExt cx="125418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4182" cy="218865"/>
            </a:xfrm>
            <a:custGeom>
              <a:avLst/>
              <a:gdLst/>
              <a:ahLst/>
              <a:cxnLst/>
              <a:rect l="l" t="t" r="r" b="b"/>
              <a:pathLst>
                <a:path w="1254182" h="218865">
                  <a:moveTo>
                    <a:pt x="105098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254182" y="218865"/>
                  </a:lnTo>
                  <a:lnTo>
                    <a:pt x="1050982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149251" y="230056"/>
            <a:ext cx="20207991" cy="235758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57059" y="2443822"/>
            <a:ext cx="5939947" cy="287634"/>
            <a:chOff x="0" y="0"/>
            <a:chExt cx="4519796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71916">
            <a:off x="13229293" y="2391975"/>
            <a:ext cx="5524445" cy="7267369"/>
          </a:xfrm>
          <a:custGeom>
            <a:avLst/>
            <a:gdLst/>
            <a:ahLst/>
            <a:cxnLst/>
            <a:rect l="l" t="t" r="r" b="b"/>
            <a:pathLst>
              <a:path w="5524445" h="7267369">
                <a:moveTo>
                  <a:pt x="0" y="0"/>
                </a:moveTo>
                <a:lnTo>
                  <a:pt x="5524445" y="0"/>
                </a:lnTo>
                <a:lnTo>
                  <a:pt x="5524445" y="7267369"/>
                </a:lnTo>
                <a:lnTo>
                  <a:pt x="0" y="726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16037">
            <a:off x="11405634" y="5883416"/>
            <a:ext cx="5387136" cy="5387136"/>
          </a:xfrm>
          <a:custGeom>
            <a:avLst/>
            <a:gdLst/>
            <a:ahLst/>
            <a:cxnLst/>
            <a:rect l="l" t="t" r="r" b="b"/>
            <a:pathLst>
              <a:path w="5387136" h="5387136">
                <a:moveTo>
                  <a:pt x="0" y="0"/>
                </a:moveTo>
                <a:lnTo>
                  <a:pt x="5387136" y="0"/>
                </a:lnTo>
                <a:lnTo>
                  <a:pt x="5387136" y="5387136"/>
                </a:lnTo>
                <a:lnTo>
                  <a:pt x="0" y="5387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694473"/>
            <a:ext cx="1070352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EB Garamond Ultra-Bold"/>
              </a:rPr>
              <a:t>Read All About It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58740" y="342315"/>
            <a:ext cx="4284941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Publications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37685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292216" y="5143500"/>
            <a:ext cx="3118353" cy="531292"/>
            <a:chOff x="0" y="0"/>
            <a:chExt cx="821295" cy="1399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21295" cy="139929"/>
            </a:xfrm>
            <a:custGeom>
              <a:avLst/>
              <a:gdLst/>
              <a:ahLst/>
              <a:cxnLst/>
              <a:rect l="l" t="t" r="r" b="b"/>
              <a:pathLst>
                <a:path w="821295" h="139929">
                  <a:moveTo>
                    <a:pt x="0" y="0"/>
                  </a:moveTo>
                  <a:lnTo>
                    <a:pt x="821295" y="0"/>
                  </a:lnTo>
                  <a:lnTo>
                    <a:pt x="821295" y="139929"/>
                  </a:lnTo>
                  <a:lnTo>
                    <a:pt x="0" y="139929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3322007"/>
            <a:ext cx="11586406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3466"/>
                </a:solidFill>
                <a:latin typeface="Lato Bold"/>
              </a:rPr>
              <a:t>ARCHAEOLOGY magazine</a:t>
            </a:r>
            <a:r>
              <a:rPr lang="en-US" sz="3300">
                <a:solidFill>
                  <a:srgbClr val="003466"/>
                </a:solidFill>
                <a:latin typeface="Lato"/>
              </a:rPr>
              <a:t>, with a readership of over 700,000 per issue, includes in-depth stories, archaeological highlights from around the world, and spectacular images that bring the past to vivid life. Find out more at </a:t>
            </a:r>
            <a:r>
              <a:rPr lang="en-US" sz="3300">
                <a:solidFill>
                  <a:srgbClr val="003466"/>
                </a:solidFill>
                <a:latin typeface="Lato Bold"/>
              </a:rPr>
              <a:t>archaeology.org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556271" y="7459980"/>
            <a:ext cx="2587729" cy="531292"/>
            <a:chOff x="0" y="0"/>
            <a:chExt cx="681542" cy="13992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81542" cy="139929"/>
            </a:xfrm>
            <a:custGeom>
              <a:avLst/>
              <a:gdLst/>
              <a:ahLst/>
              <a:cxnLst/>
              <a:rect l="l" t="t" r="r" b="b"/>
              <a:pathLst>
                <a:path w="681542" h="139929">
                  <a:moveTo>
                    <a:pt x="0" y="0"/>
                  </a:moveTo>
                  <a:lnTo>
                    <a:pt x="681542" y="0"/>
                  </a:lnTo>
                  <a:lnTo>
                    <a:pt x="681542" y="139929"/>
                  </a:lnTo>
                  <a:lnTo>
                    <a:pt x="0" y="139929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6265342"/>
            <a:ext cx="9812095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3466"/>
                </a:solidFill>
                <a:latin typeface="Lato"/>
              </a:rPr>
              <a:t>Want more? The </a:t>
            </a:r>
            <a:r>
              <a:rPr lang="en-US" sz="3299">
                <a:solidFill>
                  <a:srgbClr val="003466"/>
                </a:solidFill>
                <a:latin typeface="Lato Bold"/>
              </a:rPr>
              <a:t>American Journal of Archaeology (AJA)</a:t>
            </a:r>
            <a:r>
              <a:rPr lang="en-US" sz="3299">
                <a:solidFill>
                  <a:srgbClr val="003466"/>
                </a:solidFill>
                <a:latin typeface="Lato"/>
              </a:rPr>
              <a:t> is the worlds leading journal of Mediterranean archaeology. Find out more at </a:t>
            </a:r>
            <a:r>
              <a:rPr lang="en-US" sz="3299">
                <a:solidFill>
                  <a:srgbClr val="003466"/>
                </a:solidFill>
                <a:latin typeface="Lato Bold"/>
              </a:rPr>
              <a:t>ajaonline.org</a:t>
            </a:r>
          </a:p>
        </p:txBody>
      </p:sp>
      <p:sp>
        <p:nvSpPr>
          <p:cNvPr id="30" name="Freeform 30"/>
          <p:cNvSpPr/>
          <p:nvPr/>
        </p:nvSpPr>
        <p:spPr>
          <a:xfrm>
            <a:off x="9307721" y="7725626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856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4" y="0"/>
                </a:lnTo>
                <a:lnTo>
                  <a:pt x="9627134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66960" y="95811"/>
            <a:ext cx="9713348" cy="1695063"/>
            <a:chOff x="0" y="0"/>
            <a:chExt cx="125418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4182" cy="218865"/>
            </a:xfrm>
            <a:custGeom>
              <a:avLst/>
              <a:gdLst/>
              <a:ahLst/>
              <a:cxnLst/>
              <a:rect l="l" t="t" r="r" b="b"/>
              <a:pathLst>
                <a:path w="1254182" h="218865">
                  <a:moveTo>
                    <a:pt x="105098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254182" y="218865"/>
                  </a:lnTo>
                  <a:lnTo>
                    <a:pt x="1050982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149251" y="230056"/>
            <a:ext cx="20207991" cy="235758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57059" y="2443822"/>
            <a:ext cx="5939947" cy="287634"/>
            <a:chOff x="0" y="0"/>
            <a:chExt cx="4519796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55678" y="6087925"/>
            <a:ext cx="4233395" cy="2821574"/>
          </a:xfrm>
          <a:custGeom>
            <a:avLst/>
            <a:gdLst/>
            <a:ahLst/>
            <a:cxnLst/>
            <a:rect l="l" t="t" r="r" b="b"/>
            <a:pathLst>
              <a:path w="4233395" h="2821574">
                <a:moveTo>
                  <a:pt x="0" y="0"/>
                </a:moveTo>
                <a:lnTo>
                  <a:pt x="4233395" y="0"/>
                </a:lnTo>
                <a:lnTo>
                  <a:pt x="4233395" y="2821574"/>
                </a:lnTo>
                <a:lnTo>
                  <a:pt x="0" y="282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75076" y="3164902"/>
            <a:ext cx="3762099" cy="2821574"/>
          </a:xfrm>
          <a:custGeom>
            <a:avLst/>
            <a:gdLst/>
            <a:ahLst/>
            <a:cxnLst/>
            <a:rect l="l" t="t" r="r" b="b"/>
            <a:pathLst>
              <a:path w="3762099" h="2821574">
                <a:moveTo>
                  <a:pt x="0" y="0"/>
                </a:moveTo>
                <a:lnTo>
                  <a:pt x="3762099" y="0"/>
                </a:lnTo>
                <a:lnTo>
                  <a:pt x="3762099" y="2821574"/>
                </a:lnTo>
                <a:lnTo>
                  <a:pt x="0" y="282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3" t="-22455" r="-2020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79529" y="3164902"/>
            <a:ext cx="4233395" cy="2809450"/>
          </a:xfrm>
          <a:custGeom>
            <a:avLst/>
            <a:gdLst/>
            <a:ahLst/>
            <a:cxnLst/>
            <a:rect l="l" t="t" r="r" b="b"/>
            <a:pathLst>
              <a:path w="4233395" h="2809450">
                <a:moveTo>
                  <a:pt x="0" y="0"/>
                </a:moveTo>
                <a:lnTo>
                  <a:pt x="4233395" y="0"/>
                </a:lnTo>
                <a:lnTo>
                  <a:pt x="4233395" y="2809450"/>
                </a:lnTo>
                <a:lnTo>
                  <a:pt x="0" y="2809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506" b="-6506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694473"/>
            <a:ext cx="1070352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EB Garamond Ultra-Bold"/>
              </a:rPr>
              <a:t>Experience Archaeology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58740" y="342315"/>
            <a:ext cx="4284941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Dig 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37685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5076" y="6357951"/>
            <a:ext cx="3762099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3466"/>
                </a:solidFill>
                <a:latin typeface="Lato Bold"/>
              </a:rPr>
              <a:t>Find an excavation on our extensive list of fieldwork opportunities.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85271" y="2842440"/>
            <a:ext cx="5174211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3466"/>
                </a:solidFill>
                <a:latin typeface="Lato Bold"/>
              </a:rPr>
              <a:t>Attend a lecture, an archaeology fair, or other local event organized by the AIA, our Local Societies, or Collaborating Organizations.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27983" y="6385557"/>
            <a:ext cx="4284941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3466"/>
                </a:solidFill>
                <a:latin typeface="Lato Bold"/>
              </a:rPr>
              <a:t>Visit spectacular archaeological sites around the world with AIA Tours.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856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4" y="0"/>
                </a:lnTo>
                <a:lnTo>
                  <a:pt x="9627134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66960" y="95811"/>
            <a:ext cx="9713348" cy="1695063"/>
            <a:chOff x="0" y="0"/>
            <a:chExt cx="125418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4182" cy="218865"/>
            </a:xfrm>
            <a:custGeom>
              <a:avLst/>
              <a:gdLst/>
              <a:ahLst/>
              <a:cxnLst/>
              <a:rect l="l" t="t" r="r" b="b"/>
              <a:pathLst>
                <a:path w="1254182" h="218865">
                  <a:moveTo>
                    <a:pt x="105098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254182" y="218865"/>
                  </a:lnTo>
                  <a:lnTo>
                    <a:pt x="1050982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149251" y="230056"/>
            <a:ext cx="20207991" cy="235758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57059" y="2443822"/>
            <a:ext cx="5939947" cy="287634"/>
            <a:chOff x="0" y="0"/>
            <a:chExt cx="4519796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694473"/>
            <a:ext cx="1070352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EB Garamond Ultra-Bold"/>
              </a:rPr>
              <a:t>Indulge Your Passion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58740" y="342315"/>
            <a:ext cx="4284941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Join 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937685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088276"/>
            <a:ext cx="13735694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spc="739">
                <a:solidFill>
                  <a:srgbClr val="003466"/>
                </a:solidFill>
                <a:latin typeface="Lato Heavy Italics"/>
              </a:rPr>
              <a:t>Enjoy Exclusive Member Benefits: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62806" y="8103154"/>
            <a:ext cx="4896494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9"/>
              </a:lnSpc>
            </a:pPr>
            <a:r>
              <a:rPr lang="en-US" sz="3699" spc="739">
                <a:solidFill>
                  <a:srgbClr val="003466"/>
                </a:solidFill>
                <a:latin typeface="Lato Heavy Italics"/>
              </a:rPr>
              <a:t>And Many More!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55248" y="4327524"/>
            <a:ext cx="4744195" cy="1311628"/>
            <a:chOff x="0" y="0"/>
            <a:chExt cx="1167257" cy="3227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4386465"/>
            <a:ext cx="4997292" cy="112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200" dirty="0">
                <a:solidFill>
                  <a:srgbClr val="003466"/>
                </a:solidFill>
                <a:latin typeface="Lato Bold"/>
              </a:rPr>
              <a:t>Eligibility for AIA Fellowships and Grants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935623" y="4327524"/>
            <a:ext cx="4744195" cy="1311628"/>
            <a:chOff x="0" y="0"/>
            <a:chExt cx="1167257" cy="32271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809075" y="4386465"/>
            <a:ext cx="4997292" cy="111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200" dirty="0">
                <a:solidFill>
                  <a:srgbClr val="003466"/>
                </a:solidFill>
                <a:latin typeface="Lato Bold"/>
              </a:rPr>
              <a:t>Affiliation with an AIA Local Society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388556" y="4321436"/>
            <a:ext cx="4744195" cy="1311628"/>
            <a:chOff x="0" y="0"/>
            <a:chExt cx="1167257" cy="32271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262008" y="4380378"/>
            <a:ext cx="4997292" cy="111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200" dirty="0">
                <a:solidFill>
                  <a:srgbClr val="003466"/>
                </a:solidFill>
                <a:latin typeface="Lato Bold"/>
              </a:rPr>
              <a:t>Discounts on Annual Meeting Registration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152689" y="6302333"/>
            <a:ext cx="4641753" cy="1283306"/>
            <a:chOff x="0" y="0"/>
            <a:chExt cx="1167257" cy="32271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28873" y="6358561"/>
            <a:ext cx="4889385" cy="109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00" dirty="0">
                <a:solidFill>
                  <a:srgbClr val="003466"/>
                </a:solidFill>
                <a:latin typeface="Lato Bold"/>
              </a:rPr>
              <a:t>Ability to serve on AIA Committees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6823123" y="6296377"/>
            <a:ext cx="4641753" cy="1283306"/>
            <a:chOff x="0" y="0"/>
            <a:chExt cx="1167257" cy="32271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699308" y="6634910"/>
            <a:ext cx="4889385" cy="50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00" dirty="0">
                <a:solidFill>
                  <a:srgbClr val="003466"/>
                </a:solidFill>
                <a:latin typeface="Lato Bold"/>
              </a:rPr>
              <a:t>$100 off first AIA Tour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2367183" y="6302333"/>
            <a:ext cx="4641753" cy="1283306"/>
            <a:chOff x="0" y="0"/>
            <a:chExt cx="1167257" cy="32271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67257" cy="322712"/>
            </a:xfrm>
            <a:custGeom>
              <a:avLst/>
              <a:gdLst/>
              <a:ahLst/>
              <a:cxnLst/>
              <a:rect l="l" t="t" r="r" b="b"/>
              <a:pathLst>
                <a:path w="1167257" h="322712">
                  <a:moveTo>
                    <a:pt x="0" y="0"/>
                  </a:moveTo>
                  <a:lnTo>
                    <a:pt x="1167257" y="0"/>
                  </a:lnTo>
                  <a:lnTo>
                    <a:pt x="1167257" y="322712"/>
                  </a:lnTo>
                  <a:lnTo>
                    <a:pt x="0" y="322712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2243367" y="6364517"/>
            <a:ext cx="4889385" cy="109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42" spc="-122">
                <a:solidFill>
                  <a:srgbClr val="003466"/>
                </a:solidFill>
                <a:latin typeface="Lato Bold"/>
              </a:rPr>
              <a:t>ARCHAEOLOGY and AJA Subscriptions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856" y="303717"/>
            <a:ext cx="9627135" cy="9679566"/>
          </a:xfrm>
          <a:custGeom>
            <a:avLst/>
            <a:gdLst/>
            <a:ahLst/>
            <a:cxnLst/>
            <a:rect l="l" t="t" r="r" b="b"/>
            <a:pathLst>
              <a:path w="9627135" h="9679566">
                <a:moveTo>
                  <a:pt x="0" y="0"/>
                </a:moveTo>
                <a:lnTo>
                  <a:pt x="9627134" y="0"/>
                </a:lnTo>
                <a:lnTo>
                  <a:pt x="9627134" y="9679566"/>
                </a:lnTo>
                <a:lnTo>
                  <a:pt x="0" y="967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66960" y="95811"/>
            <a:ext cx="9713348" cy="1695063"/>
            <a:chOff x="0" y="0"/>
            <a:chExt cx="125418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4182" cy="218865"/>
            </a:xfrm>
            <a:custGeom>
              <a:avLst/>
              <a:gdLst/>
              <a:ahLst/>
              <a:cxnLst/>
              <a:rect l="l" t="t" r="r" b="b"/>
              <a:pathLst>
                <a:path w="1254182" h="218865">
                  <a:moveTo>
                    <a:pt x="105098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254182" y="218865"/>
                  </a:lnTo>
                  <a:lnTo>
                    <a:pt x="1050982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149251" y="230056"/>
            <a:ext cx="20207991" cy="235758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57059" y="2443822"/>
            <a:ext cx="5939947" cy="287634"/>
            <a:chOff x="0" y="0"/>
            <a:chExt cx="4519796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C64C27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258300"/>
            <a:ext cx="18615441" cy="1721483"/>
            <a:chOff x="0" y="0"/>
            <a:chExt cx="4902832" cy="4533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02832" cy="453395"/>
            </a:xfrm>
            <a:custGeom>
              <a:avLst/>
              <a:gdLst/>
              <a:ahLst/>
              <a:cxnLst/>
              <a:rect l="l" t="t" r="r" b="b"/>
              <a:pathLst>
                <a:path w="4902832" h="453395">
                  <a:moveTo>
                    <a:pt x="0" y="0"/>
                  </a:moveTo>
                  <a:lnTo>
                    <a:pt x="4902832" y="0"/>
                  </a:lnTo>
                  <a:lnTo>
                    <a:pt x="4902832" y="453395"/>
                  </a:lnTo>
                  <a:lnTo>
                    <a:pt x="0" y="453395"/>
                  </a:lnTo>
                  <a:close/>
                </a:path>
              </a:pathLst>
            </a:custGeom>
            <a:solidFill>
              <a:srgbClr val="00346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09797" y="9374224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7"/>
                </a:lnTo>
                <a:lnTo>
                  <a:pt x="0" y="76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28700" y="7473698"/>
            <a:ext cx="5115371" cy="678168"/>
            <a:chOff x="0" y="0"/>
            <a:chExt cx="1232870" cy="1634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2870" cy="163447"/>
            </a:xfrm>
            <a:custGeom>
              <a:avLst/>
              <a:gdLst/>
              <a:ahLst/>
              <a:cxnLst/>
              <a:rect l="l" t="t" r="r" b="b"/>
              <a:pathLst>
                <a:path w="1232870" h="163447">
                  <a:moveTo>
                    <a:pt x="0" y="0"/>
                  </a:moveTo>
                  <a:lnTo>
                    <a:pt x="1232870" y="0"/>
                  </a:lnTo>
                  <a:lnTo>
                    <a:pt x="1232870" y="163447"/>
                  </a:lnTo>
                  <a:lnTo>
                    <a:pt x="0" y="163447"/>
                  </a:lnTo>
                  <a:close/>
                </a:path>
              </a:pathLst>
            </a:custGeom>
            <a:solidFill>
              <a:srgbClr val="1B8397">
                <a:alpha val="25882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456458" y="3052247"/>
            <a:ext cx="4428090" cy="5741446"/>
          </a:xfrm>
          <a:custGeom>
            <a:avLst/>
            <a:gdLst/>
            <a:ahLst/>
            <a:cxnLst/>
            <a:rect l="l" t="t" r="r" b="b"/>
            <a:pathLst>
              <a:path w="4428090" h="5741446">
                <a:moveTo>
                  <a:pt x="0" y="0"/>
                </a:moveTo>
                <a:lnTo>
                  <a:pt x="4428090" y="0"/>
                </a:lnTo>
                <a:lnTo>
                  <a:pt x="4428090" y="5741446"/>
                </a:lnTo>
                <a:lnTo>
                  <a:pt x="0" y="5741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56752" y="3694073"/>
            <a:ext cx="10575476" cy="4411176"/>
            <a:chOff x="0" y="0"/>
            <a:chExt cx="14100635" cy="5881568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76200"/>
              <a:ext cx="14100635" cy="457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94"/>
                </a:lnSpc>
              </a:pPr>
              <a:r>
                <a:rPr lang="en-US" sz="3924">
                  <a:solidFill>
                    <a:srgbClr val="003466"/>
                  </a:solidFill>
                  <a:latin typeface="Lato Bold"/>
                </a:rPr>
                <a:t>As a nonprofit, we rely on the generosity of donors to support our mission. Your gift makes archaeological research, site preservation, publications, and programs possible.</a:t>
              </a:r>
            </a:p>
            <a:p>
              <a:pPr marL="0" lvl="1" indent="0" algn="l">
                <a:lnSpc>
                  <a:spcPts val="5494"/>
                </a:lnSpc>
                <a:spcBef>
                  <a:spcPct val="0"/>
                </a:spcBef>
              </a:pPr>
              <a:endParaRPr lang="en-US" sz="3924">
                <a:solidFill>
                  <a:srgbClr val="003466"/>
                </a:solidFill>
                <a:latin typeface="Lato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5148733"/>
              <a:ext cx="14100635" cy="732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589"/>
                </a:lnSpc>
                <a:spcBef>
                  <a:spcPct val="0"/>
                </a:spcBef>
              </a:pPr>
              <a:r>
                <a:rPr lang="en-US" sz="3278">
                  <a:solidFill>
                    <a:srgbClr val="003466"/>
                  </a:solidFill>
                  <a:latin typeface="Lato Bold"/>
                </a:rPr>
                <a:t>archaeological.org/donate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380464" y="7473698"/>
            <a:ext cx="749503" cy="760917"/>
          </a:xfrm>
          <a:custGeom>
            <a:avLst/>
            <a:gdLst/>
            <a:ahLst/>
            <a:cxnLst/>
            <a:rect l="l" t="t" r="r" b="b"/>
            <a:pathLst>
              <a:path w="749503" h="760917">
                <a:moveTo>
                  <a:pt x="0" y="0"/>
                </a:moveTo>
                <a:lnTo>
                  <a:pt x="749503" y="0"/>
                </a:lnTo>
                <a:lnTo>
                  <a:pt x="749503" y="760918"/>
                </a:lnTo>
                <a:lnTo>
                  <a:pt x="0" y="760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722157" y="3303805"/>
            <a:ext cx="3896693" cy="3896693"/>
          </a:xfrm>
          <a:custGeom>
            <a:avLst/>
            <a:gdLst/>
            <a:ahLst/>
            <a:cxnLst/>
            <a:rect l="l" t="t" r="r" b="b"/>
            <a:pathLst>
              <a:path w="3896693" h="3896693">
                <a:moveTo>
                  <a:pt x="0" y="0"/>
                </a:moveTo>
                <a:lnTo>
                  <a:pt x="3896693" y="0"/>
                </a:lnTo>
                <a:lnTo>
                  <a:pt x="3896693" y="3896693"/>
                </a:lnTo>
                <a:lnTo>
                  <a:pt x="0" y="3896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694473"/>
            <a:ext cx="1070352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EB Garamond Ultra-Bold"/>
              </a:rPr>
              <a:t>Support The AIA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58740" y="342315"/>
            <a:ext cx="4284941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FFFFFF"/>
                </a:solidFill>
                <a:latin typeface="EB Garamond Ultra-Bold"/>
              </a:rPr>
              <a:t>Donate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40795" y="9459408"/>
            <a:ext cx="55013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ato Italics"/>
              </a:rPr>
              <a:t>www. archaeological.org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9376858"/>
            <a:ext cx="654724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EB Garamond"/>
              </a:rPr>
              <a:t>Excavate ⬩ Educate ⬩ Advocate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NLP intro slides</dc:title>
  <cp:revision>9</cp:revision>
  <dcterms:created xsi:type="dcterms:W3CDTF">2006-08-16T00:00:00Z</dcterms:created>
  <dcterms:modified xsi:type="dcterms:W3CDTF">2023-08-07T14:17:18Z</dcterms:modified>
  <dc:identifier>DAFobyudenk</dc:identifier>
</cp:coreProperties>
</file>