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2DB4B3-452E-4903-8711-6F771F23C0DA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CEA51-BE34-4F04-B04A-5AF8B6F84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269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BF71312-66E6-45A3-A114-41473CCCA97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2132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64B7B-EF41-8FD7-11B8-0A3A1DF2F0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217C56-0D40-2E9F-F509-2D730E138A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6EED0-A9A9-938A-8955-55A990457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2228-9F0E-4962-9FFD-92648599DDC0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9C0DB-BF71-2BFA-5AA9-E3B051742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A58DF-53D1-1CD2-E0B0-FACF4A192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38791-E072-4011-A314-84A6D16D1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999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94AE7-1F13-C89F-1617-280C0E085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AD8D96-5334-6E15-CC36-D55DCD4B4D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4E0A1C-1413-FF5F-91DC-6A9580397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2228-9F0E-4962-9FFD-92648599DDC0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820C5-0B48-A862-11E9-6773C8FC3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84FF2D-5FDA-8E79-DE52-E8876CCAB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38791-E072-4011-A314-84A6D16D1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48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0DB5DD-490F-BA6C-B5D5-C9A727D56A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D643FC-0758-9F16-D5CA-3B3228F821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9C273B-F98E-9980-58AF-82CF25802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2228-9F0E-4962-9FFD-92648599DDC0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634BEC-3F92-F74F-2AB6-F18778544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96F49-E01B-F63B-7D20-A4FE19478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38791-E072-4011-A314-84A6D16D1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03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676400"/>
            <a:ext cx="103632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9F178-9660-4905-B189-C66435F707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82031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D889A-9BAB-439A-916D-41B8B8538E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0645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23FB9-C7C1-4AE5-AAFD-411983459D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8393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5F415-3D2B-49E5-A56D-27655474B4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84969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3AE92-E6CF-4D9A-AF5D-3E07588ACF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00696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AA3E1-95AF-4FBF-98D9-1BCA5C0C08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90059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C052A-E411-4D54-8ED2-A1595DF646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6664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CAA88-4EC8-46C9-98FA-1528189C9C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2020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1C0E3-FD1F-B970-3098-A99A22A6A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03B75-7413-95A0-8D1E-867518DFB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7627B4-36EF-CE20-3F44-DD635EDFA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2228-9F0E-4962-9FFD-92648599DDC0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B7887-138D-0DF1-284E-B1F186E89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A225B-5BED-A854-E686-FE94094AF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38791-E072-4011-A314-84A6D16D1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553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C9881-F84D-4C76-B5FD-26C164CFF5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70787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187EB-A57A-4A87-875D-82CF5180FB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82781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81000"/>
            <a:ext cx="27432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0264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C713D-6290-4B07-9F04-F2E44420D9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1234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437B6-961E-2D14-1EAF-5725F92BF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AECC9-2E32-1332-F773-51FA3EF4DE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AA5FD-3D89-395B-6966-5894B21AC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2228-9F0E-4962-9FFD-92648599DDC0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2BBD4-490A-8B53-1750-931918E68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742CA9-E66C-BAA9-FB9F-0FAE84F42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38791-E072-4011-A314-84A6D16D1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465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E7CE6-1C9D-55F9-C6DF-7941BDB09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62EF2-DA45-2C1B-A41A-9817CE1E0D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C705F0-3279-CA2F-7EB5-0D99F81EC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E0B980-49E3-C9ED-B9C1-E734A4443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2228-9F0E-4962-9FFD-92648599DDC0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130CBF-4BE7-493D-5C73-0CB7D8315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D3ED09-ED3F-6195-6949-38B461930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38791-E072-4011-A314-84A6D16D1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96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69B1D-4008-D17E-494D-564E56CF6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31C705-3EDB-FE22-6CBE-016A7501F1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525328-90F8-40F8-A46D-457AB212E7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CB9F17-3441-42C5-B13C-EEF9996D43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BE6780-0408-417E-51AF-F452A9DBC5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A2A0F0-AEAF-E011-0673-F7F5ED33A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2228-9F0E-4962-9FFD-92648599DDC0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3A6CF3-E76F-2ED9-C6A1-9488C131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F7275F-2093-8DC2-3DB3-46490CFBF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38791-E072-4011-A314-84A6D16D1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202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5CA44-E890-578D-EB49-C6B9E1923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0BD203-8D1B-1E30-81FB-AB72E39B2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2228-9F0E-4962-9FFD-92648599DDC0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4EC274-792E-8A58-ED96-32905ABC5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1E5264-EE46-56EF-EBD6-AAAB89E1C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38791-E072-4011-A314-84A6D16D1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337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3F95E4-C282-AD6C-E2F0-26F4627C4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2228-9F0E-4962-9FFD-92648599DDC0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CAE68C-94E8-6AA3-08B9-C27626142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3ABC51-CA1A-ACC1-E13F-A18F51E0A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38791-E072-4011-A314-84A6D16D1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752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075BE-FD89-0AB2-D7F7-7209268E9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393C3-0DB5-243C-FC39-461816450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6499D7-43FC-D9E5-F01E-10100602F4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8E209C-E125-13D2-130C-0E9F02893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2228-9F0E-4962-9FFD-92648599DDC0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675780-4EE2-91CE-8A7D-FF3CE77DD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308561-2E21-2645-D292-3FBC44BCC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38791-E072-4011-A314-84A6D16D1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783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F1BE5-A371-6C15-A7A0-5690DF3A9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30D64E-E968-181E-E32E-A25DBF1386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7394D0-2FD4-3C6C-F144-DF4EB29B64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AD9AEB-6110-1593-DE87-9968895D4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2228-9F0E-4962-9FFD-92648599DDC0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B5BB20-5D62-CFDA-8875-8671FC557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E03F2D-6A7B-0E51-04F4-70ED51683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38791-E072-4011-A314-84A6D16D1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56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DF2DBA-2CFE-1985-2C79-007933506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9B5D7E-5F1A-69EB-5AF3-3C47A1865B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267FF1-DEA2-A8EF-641B-B5670F3C0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5D2228-9F0E-4962-9FFD-92648599DDC0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F2283-972D-FE99-B53E-DEEA86E7E6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333A54-A1F4-8C63-6B44-29E5E0FB7E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D738791-E072-4011-A314-84A6D16D1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878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10972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69B6FB73-2CE9-4A6D-8087-CF79D70A9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476225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4638486-EC56-4BC2-96BB-34317489B190}"/>
              </a:ext>
            </a:extLst>
          </p:cNvPr>
          <p:cNvSpPr/>
          <p:nvPr/>
        </p:nvSpPr>
        <p:spPr bwMode="auto">
          <a:xfrm>
            <a:off x="1522828" y="0"/>
            <a:ext cx="9144000" cy="914400"/>
          </a:xfrm>
          <a:prstGeom prst="rect">
            <a:avLst/>
          </a:prstGeom>
          <a:solidFill>
            <a:srgbClr val="0033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F5849A-6CC2-4B79-B80A-A9C705A1D79E}"/>
              </a:ext>
            </a:extLst>
          </p:cNvPr>
          <p:cNvSpPr/>
          <p:nvPr/>
        </p:nvSpPr>
        <p:spPr bwMode="auto">
          <a:xfrm>
            <a:off x="1524000" y="5943600"/>
            <a:ext cx="9144000" cy="914400"/>
          </a:xfrm>
          <a:prstGeom prst="rect">
            <a:avLst/>
          </a:prstGeom>
          <a:solidFill>
            <a:srgbClr val="0033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ahoma" pitchFamily="34" charset="0"/>
            </a:endParaRPr>
          </a:p>
        </p:txBody>
      </p:sp>
      <p:pic>
        <p:nvPicPr>
          <p:cNvPr id="22" name="Picture 21" descr="A close up of a logo&#10;&#10;Description automatically generated">
            <a:extLst>
              <a:ext uri="{FF2B5EF4-FFF2-40B4-BE49-F238E27FC236}">
                <a16:creationId xmlns:a16="http://schemas.microsoft.com/office/drawing/2014/main" id="{CD370AB9-DDD3-45C4-8D61-3637C090AD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2285" y="1"/>
            <a:ext cx="6467869" cy="6504445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6FD9B27D-58A2-426C-BFC7-DC2CCFA4A1F3}"/>
              </a:ext>
            </a:extLst>
          </p:cNvPr>
          <p:cNvSpPr txBox="1"/>
          <p:nvPr/>
        </p:nvSpPr>
        <p:spPr>
          <a:xfrm>
            <a:off x="6229306" y="6139190"/>
            <a:ext cx="421009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FFFFFF"/>
                </a:solidFill>
                <a:latin typeface="Garamond" panose="02020404030301010803" pitchFamily="18" charset="0"/>
                <a:cs typeface="Times New Roman" pitchFamily="18" charset="0"/>
              </a:rPr>
              <a:t>www.archaeological.org</a:t>
            </a:r>
            <a:endParaRPr lang="en-US" sz="2800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8B7E7CF8-F69E-4521-B0FF-68EB380F3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87868"/>
            <a:ext cx="91440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4100" cap="small" dirty="0">
                <a:solidFill>
                  <a:srgbClr val="FFFFFF"/>
                </a:solidFill>
                <a:latin typeface="Garamond" panose="02020404030301010803" pitchFamily="18" charset="0"/>
                <a:cs typeface="Times New Roman" pitchFamily="18" charset="0"/>
              </a:rPr>
              <a:t>Archaeological Institute </a:t>
            </a:r>
            <a:r>
              <a:rPr lang="en-US" altLang="en-US" sz="4100" i="1" dirty="0">
                <a:solidFill>
                  <a:srgbClr val="FFFFFF"/>
                </a:solidFill>
                <a:latin typeface="Garamond" panose="02020404030301010803" pitchFamily="18" charset="0"/>
                <a:cs typeface="Times New Roman" pitchFamily="18" charset="0"/>
              </a:rPr>
              <a:t>of</a:t>
            </a:r>
            <a:r>
              <a:rPr lang="en-US" altLang="en-US" sz="4100" dirty="0">
                <a:solidFill>
                  <a:srgbClr val="FFFFFF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US" altLang="en-US" sz="4100" cap="small" dirty="0">
                <a:solidFill>
                  <a:srgbClr val="FFFFFF"/>
                </a:solidFill>
                <a:latin typeface="Garamond" panose="02020404030301010803" pitchFamily="18" charset="0"/>
                <a:cs typeface="Times New Roman" pitchFamily="18" charset="0"/>
              </a:rPr>
              <a:t>America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2B8FFCB-AE48-4AF5-B833-7F76C0EDB730}"/>
              </a:ext>
            </a:extLst>
          </p:cNvPr>
          <p:cNvSpPr txBox="1"/>
          <p:nvPr/>
        </p:nvSpPr>
        <p:spPr>
          <a:xfrm>
            <a:off x="2477588" y="5474138"/>
            <a:ext cx="164469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FFFFFF"/>
              </a:solidFill>
              <a:latin typeface="Lato" panose="020F0502020204030203" pitchFamily="34" charset="0"/>
            </a:endParaRPr>
          </a:p>
        </p:txBody>
      </p:sp>
      <p:sp>
        <p:nvSpPr>
          <p:cNvPr id="31" name="Text Box 11">
            <a:extLst>
              <a:ext uri="{FF2B5EF4-FFF2-40B4-BE49-F238E27FC236}">
                <a16:creationId xmlns:a16="http://schemas.microsoft.com/office/drawing/2014/main" id="{F79FB128-0B71-4CE7-A2D8-CC567E52C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295401"/>
            <a:ext cx="6324600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2800" dirty="0">
              <a:solidFill>
                <a:srgbClr val="003366"/>
              </a:solidFill>
              <a:latin typeface="Lato" panose="020F0502020204030203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2800" dirty="0">
              <a:solidFill>
                <a:srgbClr val="003366"/>
              </a:solidFill>
              <a:latin typeface="Lato" panose="020F0502020204030203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2800" dirty="0">
              <a:solidFill>
                <a:srgbClr val="003366"/>
              </a:solidFill>
              <a:latin typeface="Lato" panose="020F0502020204030203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2800" dirty="0">
              <a:solidFill>
                <a:srgbClr val="003366"/>
              </a:solidFill>
              <a:latin typeface="Lato" panose="020F0502020204030203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dirty="0">
                <a:solidFill>
                  <a:srgbClr val="003366"/>
                </a:solidFill>
                <a:latin typeface="Lato" panose="020F0502020204030203" pitchFamily="34" charset="0"/>
                <a:cs typeface="Times New Roman" pitchFamily="18" charset="0"/>
              </a:rPr>
              <a:t>This lecture contains images of human remains. </a:t>
            </a:r>
          </a:p>
        </p:txBody>
      </p:sp>
    </p:spTree>
    <p:extLst>
      <p:ext uri="{BB962C8B-B14F-4D97-AF65-F5344CB8AC3E}">
        <p14:creationId xmlns:p14="http://schemas.microsoft.com/office/powerpoint/2010/main" val="832580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Aptos</vt:lpstr>
      <vt:lpstr>Aptos Display</vt:lpstr>
      <vt:lpstr>Arial</vt:lpstr>
      <vt:lpstr>Garamond</vt:lpstr>
      <vt:lpstr>Lato</vt:lpstr>
      <vt:lpstr>Tahoma</vt:lpstr>
      <vt:lpstr>Wingdings</vt:lpstr>
      <vt:lpstr>Office Theme</vt:lpstr>
      <vt:lpstr>Textured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Abi Mason</dc:creator>
  <cp:lastModifiedBy>Abi Mason</cp:lastModifiedBy>
  <cp:revision>1</cp:revision>
  <dcterms:created xsi:type="dcterms:W3CDTF">2025-03-25T15:11:18Z</dcterms:created>
  <dcterms:modified xsi:type="dcterms:W3CDTF">2025-03-25T15:11:26Z</dcterms:modified>
</cp:coreProperties>
</file>